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2"/>
  </p:notesMasterIdLst>
  <p:sldIdLst>
    <p:sldId id="256" r:id="rId4"/>
    <p:sldId id="3353" r:id="rId5"/>
    <p:sldId id="3391" r:id="rId6"/>
    <p:sldId id="3392" r:id="rId7"/>
    <p:sldId id="3339" r:id="rId8"/>
    <p:sldId id="290" r:id="rId9"/>
    <p:sldId id="288" r:id="rId10"/>
    <p:sldId id="3343" r:id="rId11"/>
    <p:sldId id="289" r:id="rId12"/>
    <p:sldId id="3345" r:id="rId13"/>
    <p:sldId id="3344" r:id="rId14"/>
    <p:sldId id="3349" r:id="rId15"/>
    <p:sldId id="3346" r:id="rId16"/>
    <p:sldId id="3348" r:id="rId17"/>
    <p:sldId id="3350" r:id="rId18"/>
    <p:sldId id="3356" r:id="rId19"/>
    <p:sldId id="3352" r:id="rId20"/>
    <p:sldId id="3359" r:id="rId21"/>
    <p:sldId id="3357" r:id="rId22"/>
    <p:sldId id="3358" r:id="rId23"/>
    <p:sldId id="3347" r:id="rId24"/>
    <p:sldId id="3381" r:id="rId25"/>
    <p:sldId id="3387" r:id="rId26"/>
    <p:sldId id="3388" r:id="rId27"/>
    <p:sldId id="3390" r:id="rId28"/>
    <p:sldId id="3383" r:id="rId29"/>
    <p:sldId id="3384" r:id="rId30"/>
    <p:sldId id="33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30A8A-B8AE-4765-B5C9-DA3FF67D30C4}" v="19" dt="2023-06-23T13:34:24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Burke" userId="d3610c46-36c9-48c4-b6ac-f68a359eeca0" providerId="ADAL" clId="{60730A8A-B8AE-4765-B5C9-DA3FF67D30C4}"/>
    <pc:docChg chg="undo custSel addSld delSld modSld sldOrd">
      <pc:chgData name="Louise Burke" userId="d3610c46-36c9-48c4-b6ac-f68a359eeca0" providerId="ADAL" clId="{60730A8A-B8AE-4765-B5C9-DA3FF67D30C4}" dt="2023-06-23T13:34:24.942" v="559"/>
      <pc:docMkLst>
        <pc:docMk/>
      </pc:docMkLst>
      <pc:sldChg chg="addSp delSp modSp mod modTransition modAnim">
        <pc:chgData name="Louise Burke" userId="d3610c46-36c9-48c4-b6ac-f68a359eeca0" providerId="ADAL" clId="{60730A8A-B8AE-4765-B5C9-DA3FF67D30C4}" dt="2023-06-23T12:48:06.275" v="558"/>
        <pc:sldMkLst>
          <pc:docMk/>
          <pc:sldMk cId="3771153819" sldId="256"/>
        </pc:sldMkLst>
        <pc:spChg chg="add mod">
          <ac:chgData name="Louise Burke" userId="d3610c46-36c9-48c4-b6ac-f68a359eeca0" providerId="ADAL" clId="{60730A8A-B8AE-4765-B5C9-DA3FF67D30C4}" dt="2023-06-23T12:47:03.090" v="556" actId="20577"/>
          <ac:spMkLst>
            <pc:docMk/>
            <pc:sldMk cId="3771153819" sldId="256"/>
            <ac:spMk id="4" creationId="{DA951EBF-B69F-8DC3-0D27-B463DBFC136D}"/>
          </ac:spMkLst>
        </pc:spChg>
        <pc:spChg chg="del">
          <ac:chgData name="Louise Burke" userId="d3610c46-36c9-48c4-b6ac-f68a359eeca0" providerId="ADAL" clId="{60730A8A-B8AE-4765-B5C9-DA3FF67D30C4}" dt="2023-06-23T12:34:27.919" v="551" actId="478"/>
          <ac:spMkLst>
            <pc:docMk/>
            <pc:sldMk cId="3771153819" sldId="256"/>
            <ac:spMk id="28" creationId="{517A92EB-70AF-684D-0955-EB54EF0909E3}"/>
          </ac:spMkLst>
        </pc:spChg>
        <pc:spChg chg="mod">
          <ac:chgData name="Louise Burke" userId="d3610c46-36c9-48c4-b6ac-f68a359eeca0" providerId="ADAL" clId="{60730A8A-B8AE-4765-B5C9-DA3FF67D30C4}" dt="2023-06-23T12:33:30.572" v="547" actId="6549"/>
          <ac:spMkLst>
            <pc:docMk/>
            <pc:sldMk cId="3771153819" sldId="256"/>
            <ac:spMk id="30" creationId="{9545916D-A25D-95FC-B5CE-4D9BBBCDE77E}"/>
          </ac:spMkLst>
        </pc:spChg>
        <pc:picChg chg="add del mod">
          <ac:chgData name="Louise Burke" userId="d3610c46-36c9-48c4-b6ac-f68a359eeca0" providerId="ADAL" clId="{60730A8A-B8AE-4765-B5C9-DA3FF67D30C4}" dt="2023-06-23T12:47:18.336" v="557"/>
          <ac:picMkLst>
            <pc:docMk/>
            <pc:sldMk cId="3771153819" sldId="256"/>
            <ac:picMk id="8" creationId="{FD2F780F-FD0E-0B96-076D-BD6D944944BC}"/>
          </ac:picMkLst>
        </pc:picChg>
        <pc:picChg chg="mod">
          <ac:chgData name="Louise Burke" userId="d3610c46-36c9-48c4-b6ac-f68a359eeca0" providerId="ADAL" clId="{60730A8A-B8AE-4765-B5C9-DA3FF67D30C4}" dt="2023-06-23T12:34:22.493" v="550" actId="1076"/>
          <ac:picMkLst>
            <pc:docMk/>
            <pc:sldMk cId="3771153819" sldId="256"/>
            <ac:picMk id="9" creationId="{7A9C1ADF-4E21-162C-9CBA-900240B659CA}"/>
          </ac:picMkLst>
        </pc:picChg>
        <pc:picChg chg="add mod">
          <ac:chgData name="Louise Burke" userId="d3610c46-36c9-48c4-b6ac-f68a359eeca0" providerId="ADAL" clId="{60730A8A-B8AE-4765-B5C9-DA3FF67D30C4}" dt="2023-06-23T12:48:06.275" v="558"/>
          <ac:picMkLst>
            <pc:docMk/>
            <pc:sldMk cId="3771153819" sldId="256"/>
            <ac:picMk id="20" creationId="{9C41CF5E-8596-22CF-6118-95D5F3022A62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0" sldId="288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0" sldId="288"/>
            <ac:picMk id="14" creationId="{3A2B7D0C-FDD4-AC94-86BA-073A52B78FF8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0" sldId="289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0" sldId="289"/>
            <ac:picMk id="27" creationId="{82550A77-067C-A318-031C-BC9C64B8A693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0" sldId="290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0" sldId="290"/>
            <ac:picMk id="10" creationId="{9F58DC0F-B173-A993-8EA9-4ACF1B3E8F32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1151756065" sldId="3339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1151756065" sldId="3339"/>
            <ac:picMk id="12" creationId="{FAC2B285-890B-AD65-DDA1-82B7721A008E}"/>
          </ac:picMkLst>
        </pc:picChg>
      </pc:sldChg>
      <pc:sldChg chg="del">
        <pc:chgData name="Louise Burke" userId="d3610c46-36c9-48c4-b6ac-f68a359eeca0" providerId="ADAL" clId="{60730A8A-B8AE-4765-B5C9-DA3FF67D30C4}" dt="2023-06-23T06:16:47.312" v="1" actId="47"/>
        <pc:sldMkLst>
          <pc:docMk/>
          <pc:sldMk cId="3898279030" sldId="3340"/>
        </pc:sldMkLst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1919025850" sldId="3343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1919025850" sldId="3343"/>
            <ac:picMk id="6" creationId="{A1A5E22E-1E74-FDAC-F2DD-64F5F8088D7C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1281364748" sldId="3344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1281364748" sldId="3344"/>
            <ac:picMk id="24" creationId="{0771DED7-2F1C-16AB-52B7-A75111B5031B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3345309743" sldId="3345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3345309743" sldId="3345"/>
            <ac:picMk id="19" creationId="{78F9B3C0-8ABD-8AB8-E150-1884FD4C4ADC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560192928" sldId="3346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560192928" sldId="3346"/>
            <ac:picMk id="25" creationId="{96956077-AA25-D940-A14A-7242268936CA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904878956" sldId="3347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904878956" sldId="3347"/>
            <ac:picMk id="34" creationId="{8B5B823B-ACC2-4E12-C2A1-69B1E70471BB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690741115" sldId="3348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690741115" sldId="3348"/>
            <ac:picMk id="9" creationId="{ADFF3029-72D1-DD2C-5EC8-45593B058974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62890604" sldId="3349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62890604" sldId="3349"/>
            <ac:picMk id="20" creationId="{E93EE69C-110E-55AB-C2CE-D0624991498C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392437358" sldId="3350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392437358" sldId="3350"/>
            <ac:picMk id="14" creationId="{4ABF09C2-A087-F97D-DE7E-2644A8F384D0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672469453" sldId="3352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672469453" sldId="3352"/>
            <ac:picMk id="9" creationId="{A584CF4C-314C-84F7-F2DF-70DEF02B4D88}"/>
          </ac:picMkLst>
        </pc:picChg>
      </pc:sldChg>
      <pc:sldChg chg="addSp delSp modSp mod ord modTransition">
        <pc:chgData name="Louise Burke" userId="d3610c46-36c9-48c4-b6ac-f68a359eeca0" providerId="ADAL" clId="{60730A8A-B8AE-4765-B5C9-DA3FF67D30C4}" dt="2023-06-23T13:34:24.942" v="559"/>
        <pc:sldMkLst>
          <pc:docMk/>
          <pc:sldMk cId="1764352769" sldId="3353"/>
        </pc:sldMkLst>
        <pc:spChg chg="add mod">
          <ac:chgData name="Louise Burke" userId="d3610c46-36c9-48c4-b6ac-f68a359eeca0" providerId="ADAL" clId="{60730A8A-B8AE-4765-B5C9-DA3FF67D30C4}" dt="2023-06-23T06:18:04.903" v="112" actId="1076"/>
          <ac:spMkLst>
            <pc:docMk/>
            <pc:sldMk cId="1764352769" sldId="3353"/>
            <ac:spMk id="2" creationId="{B78AF87E-700B-5EFC-070D-9FCB8F914D86}"/>
          </ac:spMkLst>
        </pc:spChg>
        <pc:spChg chg="mod">
          <ac:chgData name="Louise Burke" userId="d3610c46-36c9-48c4-b6ac-f68a359eeca0" providerId="ADAL" clId="{60730A8A-B8AE-4765-B5C9-DA3FF67D30C4}" dt="2023-06-23T07:06:30.614" v="544" actId="1035"/>
          <ac:spMkLst>
            <pc:docMk/>
            <pc:sldMk cId="1764352769" sldId="3353"/>
            <ac:spMk id="12" creationId="{0F450070-2B57-4551-C3BA-70942BAAE1D6}"/>
          </ac:spMkLst>
        </pc:spChg>
        <pc:spChg chg="mod">
          <ac:chgData name="Louise Burke" userId="d3610c46-36c9-48c4-b6ac-f68a359eeca0" providerId="ADAL" clId="{60730A8A-B8AE-4765-B5C9-DA3FF67D30C4}" dt="2023-06-23T07:06:34.496" v="545" actId="1076"/>
          <ac:spMkLst>
            <pc:docMk/>
            <pc:sldMk cId="1764352769" sldId="3353"/>
            <ac:spMk id="18" creationId="{9217204E-B9DE-0549-61FE-0FDD04575B99}"/>
          </ac:spMkLst>
        </pc:spChg>
        <pc:spChg chg="mod">
          <ac:chgData name="Louise Burke" userId="d3610c46-36c9-48c4-b6ac-f68a359eeca0" providerId="ADAL" clId="{60730A8A-B8AE-4765-B5C9-DA3FF67D30C4}" dt="2023-06-23T07:06:30.614" v="544" actId="1035"/>
          <ac:spMkLst>
            <pc:docMk/>
            <pc:sldMk cId="1764352769" sldId="3353"/>
            <ac:spMk id="21" creationId="{68511EAD-A5B3-AA5D-657D-800BA5BA71DA}"/>
          </ac:spMkLst>
        </pc:spChg>
        <pc:spChg chg="mod">
          <ac:chgData name="Louise Burke" userId="d3610c46-36c9-48c4-b6ac-f68a359eeca0" providerId="ADAL" clId="{60730A8A-B8AE-4765-B5C9-DA3FF67D30C4}" dt="2023-06-23T07:06:37.974" v="546" actId="1076"/>
          <ac:spMkLst>
            <pc:docMk/>
            <pc:sldMk cId="1764352769" sldId="3353"/>
            <ac:spMk id="24" creationId="{779D46B1-406C-82EB-00ED-286BF8E7B6F7}"/>
          </ac:spMkLst>
        </pc:spChg>
        <pc:spChg chg="del">
          <ac:chgData name="Louise Burke" userId="d3610c46-36c9-48c4-b6ac-f68a359eeca0" providerId="ADAL" clId="{60730A8A-B8AE-4765-B5C9-DA3FF67D30C4}" dt="2023-06-23T06:17:10.961" v="3" actId="478"/>
          <ac:spMkLst>
            <pc:docMk/>
            <pc:sldMk cId="1764352769" sldId="3353"/>
            <ac:spMk id="1400" creationId="{00000000-0000-0000-0000-000000000000}"/>
          </ac:spMkLst>
        </pc:spChg>
        <pc:picChg chg="del">
          <ac:chgData name="Louise Burke" userId="d3610c46-36c9-48c4-b6ac-f68a359eeca0" providerId="ADAL" clId="{60730A8A-B8AE-4765-B5C9-DA3FF67D30C4}" dt="2023-06-23T06:16:57.843" v="2" actId="478"/>
          <ac:picMkLst>
            <pc:docMk/>
            <pc:sldMk cId="1764352769" sldId="3353"/>
            <ac:picMk id="7" creationId="{2D10A93D-0D48-0DB1-A65E-2E028088507A}"/>
          </ac:picMkLst>
        </pc:picChg>
        <pc:picChg chg="mod">
          <ac:chgData name="Louise Burke" userId="d3610c46-36c9-48c4-b6ac-f68a359eeca0" providerId="ADAL" clId="{60730A8A-B8AE-4765-B5C9-DA3FF67D30C4}" dt="2023-06-23T07:06:30.614" v="544" actId="1035"/>
          <ac:picMkLst>
            <pc:docMk/>
            <pc:sldMk cId="1764352769" sldId="3353"/>
            <ac:picMk id="8" creationId="{85E1A94F-7054-8CF6-2E03-F4F844F9F05D}"/>
          </ac:picMkLst>
        </pc:picChg>
        <pc:picChg chg="mod">
          <ac:chgData name="Louise Burke" userId="d3610c46-36c9-48c4-b6ac-f68a359eeca0" providerId="ADAL" clId="{60730A8A-B8AE-4765-B5C9-DA3FF67D30C4}" dt="2023-06-23T07:06:22.030" v="531" actId="1076"/>
          <ac:picMkLst>
            <pc:docMk/>
            <pc:sldMk cId="1764352769" sldId="3353"/>
            <ac:picMk id="14" creationId="{4758A188-FB01-5FAB-76D0-2B06492B0B5C}"/>
          </ac:picMkLst>
        </pc:picChg>
        <pc:picChg chg="mod">
          <ac:chgData name="Louise Burke" userId="d3610c46-36c9-48c4-b6ac-f68a359eeca0" providerId="ADAL" clId="{60730A8A-B8AE-4765-B5C9-DA3FF67D30C4}" dt="2023-06-23T07:06:30.614" v="544" actId="1035"/>
          <ac:picMkLst>
            <pc:docMk/>
            <pc:sldMk cId="1764352769" sldId="3353"/>
            <ac:picMk id="23" creationId="{696A7D20-B7F8-5BA4-B1D8-627E03CCB91E}"/>
          </ac:picMkLst>
        </pc:picChg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1764352769" sldId="3353"/>
            <ac:picMk id="31" creationId="{45C43D41-7EDF-A425-0E69-00D48B0CFC3D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4161340157" sldId="3356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4161340157" sldId="3356"/>
            <ac:picMk id="6" creationId="{EA8B5243-DB4E-5518-1D1F-594C8A615786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907196373" sldId="3357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907196373" sldId="3357"/>
            <ac:picMk id="17" creationId="{A95951EC-11E6-62C3-4B38-04A7B3696E73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228290877" sldId="3358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228290877" sldId="3358"/>
            <ac:picMk id="13" creationId="{6968B83B-DDC4-5B32-74D9-1CDFC044742B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1191264351" sldId="3359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1191264351" sldId="3359"/>
            <ac:picMk id="11" creationId="{F10C999F-E12F-D770-3A59-8EFD5D6670B2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4269630574" sldId="3381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4269630574" sldId="3381"/>
            <ac:picMk id="26" creationId="{073494BF-0304-BECD-7DF2-35D6DB7DD45F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023360858" sldId="3383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023360858" sldId="3383"/>
            <ac:picMk id="13" creationId="{7888CC70-553A-A2D1-6D95-158C71EA5D8A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320053113" sldId="3384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320053113" sldId="3384"/>
            <ac:picMk id="11" creationId="{BDE62738-630E-8F14-A67D-CCF2E9D58499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1370786966" sldId="3385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1370786966" sldId="3385"/>
            <ac:picMk id="10" creationId="{58FD1C67-C746-FE3C-2F5C-C357C6B57735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4116397492" sldId="3387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4116397492" sldId="3387"/>
            <ac:picMk id="23" creationId="{0D0A4648-6E0E-4034-1923-840285E7AE32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1607681570" sldId="3388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1607681570" sldId="3388"/>
            <ac:picMk id="9" creationId="{6AFE2F31-7CCB-AD87-DC85-EDD05E3379AD}"/>
          </ac:picMkLst>
        </pc:picChg>
      </pc:sldChg>
      <pc:sldChg chg="addSp modSp modTransition">
        <pc:chgData name="Louise Burke" userId="d3610c46-36c9-48c4-b6ac-f68a359eeca0" providerId="ADAL" clId="{60730A8A-B8AE-4765-B5C9-DA3FF67D30C4}" dt="2023-06-23T13:34:24.942" v="559"/>
        <pc:sldMkLst>
          <pc:docMk/>
          <pc:sldMk cId="2942131175" sldId="3390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2942131175" sldId="3390"/>
            <ac:picMk id="8" creationId="{7149C5CB-DF2B-D5A3-D0F6-774B8B33193D}"/>
          </ac:picMkLst>
        </pc:picChg>
      </pc:sldChg>
      <pc:sldChg chg="addSp delSp modSp new mod modTransition delAnim modAnim">
        <pc:chgData name="Louise Burke" userId="d3610c46-36c9-48c4-b6ac-f68a359eeca0" providerId="ADAL" clId="{60730A8A-B8AE-4765-B5C9-DA3FF67D30C4}" dt="2023-06-23T13:34:24.942" v="559"/>
        <pc:sldMkLst>
          <pc:docMk/>
          <pc:sldMk cId="3623371367" sldId="3391"/>
        </pc:sldMkLst>
        <pc:spChg chg="del">
          <ac:chgData name="Louise Burke" userId="d3610c46-36c9-48c4-b6ac-f68a359eeca0" providerId="ADAL" clId="{60730A8A-B8AE-4765-B5C9-DA3FF67D30C4}" dt="2023-06-23T06:18:27.458" v="116" actId="478"/>
          <ac:spMkLst>
            <pc:docMk/>
            <pc:sldMk cId="3623371367" sldId="3391"/>
            <ac:spMk id="2" creationId="{0A9B26D2-D6F4-0577-E3D0-CCB02B0EE655}"/>
          </ac:spMkLst>
        </pc:spChg>
        <pc:spChg chg="add mod">
          <ac:chgData name="Louise Burke" userId="d3610c46-36c9-48c4-b6ac-f68a359eeca0" providerId="ADAL" clId="{60730A8A-B8AE-4765-B5C9-DA3FF67D30C4}" dt="2023-06-23T07:00:42.598" v="188" actId="1076"/>
          <ac:spMkLst>
            <pc:docMk/>
            <pc:sldMk cId="3623371367" sldId="3391"/>
            <ac:spMk id="3" creationId="{0F33E7CB-C481-DA68-DFCC-AEE58EE39341}"/>
          </ac:spMkLst>
        </pc:spChg>
        <pc:spChg chg="add del mod">
          <ac:chgData name="Louise Burke" userId="d3610c46-36c9-48c4-b6ac-f68a359eeca0" providerId="ADAL" clId="{60730A8A-B8AE-4765-B5C9-DA3FF67D30C4}" dt="2023-06-23T06:58:51.669" v="180" actId="478"/>
          <ac:spMkLst>
            <pc:docMk/>
            <pc:sldMk cId="3623371367" sldId="3391"/>
            <ac:spMk id="4" creationId="{6FFF62B3-0685-A59A-776D-85DCC78A6ED8}"/>
          </ac:spMkLst>
        </pc:spChg>
        <pc:spChg chg="add mod">
          <ac:chgData name="Louise Burke" userId="d3610c46-36c9-48c4-b6ac-f68a359eeca0" providerId="ADAL" clId="{60730A8A-B8AE-4765-B5C9-DA3FF67D30C4}" dt="2023-06-23T07:06:06.931" v="528" actId="1076"/>
          <ac:spMkLst>
            <pc:docMk/>
            <pc:sldMk cId="3623371367" sldId="3391"/>
            <ac:spMk id="6" creationId="{29BFB3BD-E3FA-1DDA-DEEB-306F435F53CF}"/>
          </ac:spMkLst>
        </pc:spChg>
        <pc:picChg chg="add mod">
          <ac:chgData name="Louise Burke" userId="d3610c46-36c9-48c4-b6ac-f68a359eeca0" providerId="ADAL" clId="{60730A8A-B8AE-4765-B5C9-DA3FF67D30C4}" dt="2023-06-23T07:00:48.760" v="191" actId="1076"/>
          <ac:picMkLst>
            <pc:docMk/>
            <pc:sldMk cId="3623371367" sldId="3391"/>
            <ac:picMk id="8" creationId="{020E7435-0B84-E4ED-CBC6-1852C8D0A869}"/>
          </ac:picMkLst>
        </pc:picChg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3623371367" sldId="3391"/>
            <ac:picMk id="11" creationId="{B8B7AFB9-682C-464B-AC03-DEDFB5896A9D}"/>
          </ac:picMkLst>
        </pc:picChg>
        <pc:picChg chg="add mod">
          <ac:chgData name="Louise Burke" userId="d3610c46-36c9-48c4-b6ac-f68a359eeca0" providerId="ADAL" clId="{60730A8A-B8AE-4765-B5C9-DA3FF67D30C4}" dt="2023-06-23T07:00:47.259" v="190" actId="1076"/>
          <ac:picMkLst>
            <pc:docMk/>
            <pc:sldMk cId="3623371367" sldId="3391"/>
            <ac:picMk id="1026" creationId="{C6B8263A-653C-9302-EBE2-6E47DAB8633C}"/>
          </ac:picMkLst>
        </pc:picChg>
      </pc:sldChg>
      <pc:sldChg chg="addSp modSp add modTransition">
        <pc:chgData name="Louise Burke" userId="d3610c46-36c9-48c4-b6ac-f68a359eeca0" providerId="ADAL" clId="{60730A8A-B8AE-4765-B5C9-DA3FF67D30C4}" dt="2023-06-23T13:34:24.942" v="559"/>
        <pc:sldMkLst>
          <pc:docMk/>
          <pc:sldMk cId="838751938" sldId="3392"/>
        </pc:sldMkLst>
        <pc:picChg chg="add mod">
          <ac:chgData name="Louise Burke" userId="d3610c46-36c9-48c4-b6ac-f68a359eeca0" providerId="ADAL" clId="{60730A8A-B8AE-4765-B5C9-DA3FF67D30C4}" dt="2023-06-23T13:34:24.942" v="559"/>
          <ac:picMkLst>
            <pc:docMk/>
            <pc:sldMk cId="838751938" sldId="3392"/>
            <ac:picMk id="4" creationId="{702847D3-C53D-C1C6-9488-C799783A87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D6B53-9EB3-49F4-944B-E32D4D7CD528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651B6-DDD7-41AB-98A4-BB7391BB3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417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6040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49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5237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92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9" name="Google Shape;14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1" name="Google Shape;13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16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6767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7064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26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8" name="Google Shape;1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550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AEA2-C5AA-3815-F7F0-4419C4285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7A3AF-EE99-C0B6-BF18-6E0ACFAF4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16144-AF6A-9FB6-FA7E-A1EAA427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CD015-C84E-E616-47B2-808FAB15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E57C-F779-C7FA-64CB-B6472107B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55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3673-50E7-D6F0-159C-1F50F8A2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A5069-897F-F833-E57F-3109B0059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FA17-AE6D-4E35-0B34-3C216C53B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56970-84DD-0CEB-5497-64729372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89B44-343F-D247-6DD7-D979CAEE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008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4F5C4-6F29-F1E3-BF4F-4DB56C9CF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DE7BC-DB65-263B-65FB-462698D20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9B5DB-B3B6-E2C0-718A-CF69F5E5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BE055-3DEC-E6A8-51E9-4D718AFA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48A8F-3486-F6A7-400C-9FE04018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4159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501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aker slide with footer blank">
  <p:cSld name="speaker slide with footer blank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051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7"/>
          <p:cNvSpPr txBox="1">
            <a:spLocks noGrp="1"/>
          </p:cNvSpPr>
          <p:nvPr>
            <p:ph type="title"/>
          </p:nvPr>
        </p:nvSpPr>
        <p:spPr>
          <a:xfrm>
            <a:off x="658815" y="628651"/>
            <a:ext cx="8923336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6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0" name="Google Shape;830;p67"/>
          <p:cNvSpPr txBox="1">
            <a:spLocks noGrp="1"/>
          </p:cNvSpPr>
          <p:nvPr>
            <p:ph type="body" idx="2"/>
          </p:nvPr>
        </p:nvSpPr>
        <p:spPr>
          <a:xfrm>
            <a:off x="658814" y="1016000"/>
            <a:ext cx="892333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65655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2533"/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940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58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0152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0" name="Google Shape;840;p1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446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6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6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467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467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467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467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467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4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p1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1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3291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6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6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1pPr>
            <a:lvl2pPr marL="1219170" lvl="1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54" lvl="2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7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7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9pPr>
          </a:lstStyle>
          <a:p>
            <a:endParaRPr/>
          </a:p>
        </p:txBody>
      </p:sp>
      <p:sp>
        <p:nvSpPr>
          <p:cNvPr id="852" name="Google Shape;852;p16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1pPr>
            <a:lvl2pPr marL="1219170" lvl="1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54" lvl="2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7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7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9pPr>
          </a:lstStyle>
          <a:p>
            <a:endParaRPr/>
          </a:p>
        </p:txBody>
      </p:sp>
      <p:sp>
        <p:nvSpPr>
          <p:cNvPr id="853" name="Google Shape;853;p1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8329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6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6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59" name="Google Shape;859;p16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1pPr>
            <a:lvl2pPr marL="1219170" lvl="1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2000"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3pPr>
            <a:lvl4pPr marL="2438339" lvl="3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4pPr>
            <a:lvl5pPr marL="3047924" lvl="4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600"/>
            </a:lvl5pPr>
            <a:lvl6pPr marL="3657509" lvl="5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6pPr>
            <a:lvl7pPr marL="4267093" lvl="6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7pPr>
            <a:lvl8pPr marL="4876678" lvl="7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8pPr>
            <a:lvl9pPr marL="5486263" lvl="8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860" name="Google Shape;860;p16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61" name="Google Shape;861;p16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1pPr>
            <a:lvl2pPr marL="1219170" lvl="1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2000"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3pPr>
            <a:lvl4pPr marL="2438339" lvl="3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4pPr>
            <a:lvl5pPr marL="3047924" lvl="4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600"/>
            </a:lvl5pPr>
            <a:lvl6pPr marL="3657509" lvl="5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6pPr>
            <a:lvl7pPr marL="4267093" lvl="6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7pPr>
            <a:lvl8pPr marL="4876678" lvl="7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8pPr>
            <a:lvl9pPr marL="5486263" lvl="8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862" name="Google Shape;862;p1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46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302B-C982-B637-8DD0-99CC6B70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D59C-5716-8EC1-BC85-EDB0AFAC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C69B7-8BE2-D115-92EF-7DBF4F1C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7D339-EB4B-FFB5-7610-0053BE7C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CE68A-5AE0-D318-8896-FDAECF9B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1301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6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0289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4"/>
          <p:cNvSpPr txBox="1"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4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800"/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2000"/>
            </a:lvl4pPr>
            <a:lvl5pPr marL="3047924" lvl="4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2000"/>
            </a:lvl5pPr>
            <a:lvl6pPr marL="3657509" lvl="5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3" name="Google Shape;873;p164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3pPr>
            <a:lvl4pPr marL="2438339" lvl="3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6pPr>
            <a:lvl7pPr marL="4267093" lvl="6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7pPr>
            <a:lvl8pPr marL="4876678" lvl="7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8pPr>
            <a:lvl9pPr marL="5486263" lvl="8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874" name="Google Shape;874;p1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1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5148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65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65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80" name="Google Shape;880;p165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3pPr>
            <a:lvl4pPr marL="2438339" lvl="3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6pPr>
            <a:lvl7pPr marL="4267093" lvl="6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7pPr>
            <a:lvl8pPr marL="4876678" lvl="7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8pPr>
            <a:lvl9pPr marL="5486263" lvl="8" indent="-304792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881" name="Google Shape;881;p1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1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3124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6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66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7" name="Google Shape;887;p1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6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6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6499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67"/>
          <p:cNvSpPr txBox="1">
            <a:spLocks noGrp="1"/>
          </p:cNvSpPr>
          <p:nvPr>
            <p:ph type="title"/>
          </p:nvPr>
        </p:nvSpPr>
        <p:spPr>
          <a:xfrm rot="5400000">
            <a:off x="7285038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6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3" name="Google Shape;893;p1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7352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80" y="802299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5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086" indent="0" algn="ctr">
              <a:buNone/>
              <a:defRPr sz="18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1" y="329308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27845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38952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6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16428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8" y="804890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9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63810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4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50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70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4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54413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7752-3630-2CD6-0BA7-607A480B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17C40-7AC9-7F36-7B36-B8BA2506D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11418-81A1-8E43-9927-18B97AD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3408E-E36E-64BF-FFE3-E3106CB9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781A2-1532-44A3-1009-97CE6464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9967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5636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DBDD-B399-7246-BD72-1C2F585031C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233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2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2" y="3205492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68952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1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90" y="1122543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3" y="5469857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1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3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268453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06161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4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4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29476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280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8168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4917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877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19A8-6D28-D47B-80F7-A6641A5E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11144-C4FC-A1EA-80B4-70B24649C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6A828-AB39-E1C7-22AA-8FA44B95B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3FDC2-1F17-6878-8E7A-B0C306DD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793D5-4D3D-2BDE-476F-0F2D0D217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D1DC5-92FD-09BB-95E6-84E5B5CC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9257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8811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4111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6830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406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4807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2582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0477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9234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2651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657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34BE-1260-41CC-0F91-80D0A16A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A366E-9800-82A2-DAAA-A8E885889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56CEA-CA44-0C97-6D69-E02938BE9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D8D7D-1C26-CBB3-41BE-1C1B54254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DA75B-70DF-A59E-F66E-6356D2DA5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0A1D8-47E4-3E90-755E-49E373C1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81824-2608-FABC-B652-6915934F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ECA619-9984-B6B6-2407-3572F81E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8334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97-C212-4EE7-9126-A02A801C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8651"/>
            <a:ext cx="8923336" cy="3587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04C-9C8D-47BA-B1EE-CA6F894A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DE88E1-5088-4C8B-B7B1-9114FDF6E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016000"/>
            <a:ext cx="8923337" cy="360000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060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4A0B5-0B22-13A7-2401-77E26C7C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9E56C-B500-AEF3-E3F3-14121504E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CBF69-0E80-A9BB-30BF-3470F9BC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96A0D-C47F-D55C-07C7-3B983C31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561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CE9885-27A8-3603-90D6-0991B083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5BFB2A-1F12-2BB7-A62C-98A99237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70D96-BC8E-B5D8-B54B-EFC18B32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22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0552-9C45-19B5-BDDA-F0386E9D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6F7D5-06E4-2DD8-9A19-08AD11357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38637-7636-84AE-9637-DF25FF88F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E5FF0-8705-7A4C-ECEE-EE3F3D80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8014D-8A4D-EE7A-1080-F049A246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45BEB-4311-3F2A-AC2C-3C45BF91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463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4A08-03AA-8C51-D1B8-8DCD27E0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E3234-075A-7065-2183-588C1B610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40700-3D91-42DE-93A9-C7E6BE4CE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C15E1-474E-CAC6-1580-3DA4358B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B1825-5F92-76E8-6E0E-0966C628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9E6D7-C14F-84CA-5D14-6E725DF1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120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2FF97-690B-6190-ADAC-A1298AF2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E59AC-80E8-A2C7-7FBF-9BF2259F0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C810A-E929-C48C-F3BC-51697EA0F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98900-B8EF-4118-A409-32B438C65563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9E2FC-B396-FB05-2A50-B10F396C9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F18E3-E50D-BFB0-4C28-DF37BF2EC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B2282-9DEB-4D15-B345-62319B6B0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55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8" name="Google Shape;818;p6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9" name="Google Shape;819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0" name="Google Shape;820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1" name="Google Shape;821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5082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3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8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FA5D06B-8528-4380-AED1-ECFC805CF88C}"/>
              </a:ext>
            </a:extLst>
          </p:cNvPr>
          <p:cNvSpPr/>
          <p:nvPr userDrawn="1"/>
        </p:nvSpPr>
        <p:spPr>
          <a:xfrm>
            <a:off x="11120647" y="381000"/>
            <a:ext cx="310742" cy="3106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63382-D714-4F35-99B2-725DFB7469A9}"/>
              </a:ext>
            </a:extLst>
          </p:cNvPr>
          <p:cNvSpPr txBox="1"/>
          <p:nvPr userDrawn="1"/>
        </p:nvSpPr>
        <p:spPr>
          <a:xfrm>
            <a:off x="11172624" y="451692"/>
            <a:ext cx="206788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fld id="{C2130A1F-96FE-9345-9E91-FD9BE4197128}" type="slidenum">
              <a:rPr lang="en-US" sz="1100" b="0" i="0" spc="0" smtClean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pPr algn="ctr"/>
              <a:t>‹#›</a:t>
            </a:fld>
            <a:endParaRPr lang="en-US" sz="1100" b="0" i="0" spc="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666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319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m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5" Type="http://schemas.openxmlformats.org/officeDocument/2006/relationships/image" Target="../media/image3.tmp"/><Relationship Id="rId10" Type="http://schemas.openxmlformats.org/officeDocument/2006/relationships/image" Target="../media/image8.tmp"/><Relationship Id="rId4" Type="http://schemas.openxmlformats.org/officeDocument/2006/relationships/image" Target="../media/image2.tmp"/><Relationship Id="rId9" Type="http://schemas.openxmlformats.org/officeDocument/2006/relationships/image" Target="../media/image7.tm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tmp"/><Relationship Id="rId3" Type="http://schemas.openxmlformats.org/officeDocument/2006/relationships/audio" Target="../media/media10.m4a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45.jpe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3.png"/><Relationship Id="rId10" Type="http://schemas.openxmlformats.org/officeDocument/2006/relationships/image" Target="../media/image44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3.jpeg"/><Relationship Id="rId1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mp"/><Relationship Id="rId13" Type="http://schemas.openxmlformats.org/officeDocument/2006/relationships/image" Target="../media/image54.jpg"/><Relationship Id="rId3" Type="http://schemas.openxmlformats.org/officeDocument/2006/relationships/audio" Target="../media/media11.m4a"/><Relationship Id="rId7" Type="http://schemas.openxmlformats.org/officeDocument/2006/relationships/image" Target="../media/image49.jpeg"/><Relationship Id="rId12" Type="http://schemas.openxmlformats.org/officeDocument/2006/relationships/image" Target="../media/image53.jpeg"/><Relationship Id="rId17" Type="http://schemas.openxmlformats.org/officeDocument/2006/relationships/image" Target="../media/image13.png"/><Relationship Id="rId2" Type="http://schemas.microsoft.com/office/2007/relationships/media" Target="../media/media11.m4a"/><Relationship Id="rId16" Type="http://schemas.openxmlformats.org/officeDocument/2006/relationships/image" Target="../media/image19.jpg"/><Relationship Id="rId1" Type="http://schemas.openxmlformats.org/officeDocument/2006/relationships/tags" Target="../tags/tag8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56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1.jpeg"/><Relationship Id="rId1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mp"/><Relationship Id="rId13" Type="http://schemas.openxmlformats.org/officeDocument/2006/relationships/image" Target="../media/image63.jpeg"/><Relationship Id="rId3" Type="http://schemas.openxmlformats.org/officeDocument/2006/relationships/audio" Target="../media/media12.m4a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microsoft.com/office/2007/relationships/media" Target="../media/media12.m4a"/><Relationship Id="rId16" Type="http://schemas.openxmlformats.org/officeDocument/2006/relationships/image" Target="../media/image13.png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61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19.jpg"/><Relationship Id="rId10" Type="http://schemas.openxmlformats.org/officeDocument/2006/relationships/image" Target="../media/image60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9.tmp"/><Relationship Id="rId1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tmp"/><Relationship Id="rId18" Type="http://schemas.openxmlformats.org/officeDocument/2006/relationships/image" Target="../media/image76.tmp"/><Relationship Id="rId26" Type="http://schemas.openxmlformats.org/officeDocument/2006/relationships/image" Target="../media/image13.png"/><Relationship Id="rId3" Type="http://schemas.openxmlformats.org/officeDocument/2006/relationships/audio" Target="../media/media13.m4a"/><Relationship Id="rId21" Type="http://schemas.openxmlformats.org/officeDocument/2006/relationships/image" Target="../media/image79.jpeg"/><Relationship Id="rId7" Type="http://schemas.openxmlformats.org/officeDocument/2006/relationships/image" Target="../media/image65.jpeg"/><Relationship Id="rId12" Type="http://schemas.openxmlformats.org/officeDocument/2006/relationships/image" Target="../media/image70.tmp"/><Relationship Id="rId17" Type="http://schemas.openxmlformats.org/officeDocument/2006/relationships/image" Target="../media/image75.tmp"/><Relationship Id="rId25" Type="http://schemas.openxmlformats.org/officeDocument/2006/relationships/image" Target="../media/image83.tmp"/><Relationship Id="rId2" Type="http://schemas.microsoft.com/office/2007/relationships/media" Target="../media/media13.m4a"/><Relationship Id="rId16" Type="http://schemas.openxmlformats.org/officeDocument/2006/relationships/image" Target="../media/image74.tmp"/><Relationship Id="rId20" Type="http://schemas.openxmlformats.org/officeDocument/2006/relationships/image" Target="../media/image78.jpeg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69.tmp"/><Relationship Id="rId24" Type="http://schemas.openxmlformats.org/officeDocument/2006/relationships/image" Target="../media/image82.tmp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73.tmp"/><Relationship Id="rId23" Type="http://schemas.openxmlformats.org/officeDocument/2006/relationships/image" Target="../media/image81.jpeg"/><Relationship Id="rId10" Type="http://schemas.openxmlformats.org/officeDocument/2006/relationships/image" Target="../media/image68.tmp"/><Relationship Id="rId19" Type="http://schemas.openxmlformats.org/officeDocument/2006/relationships/image" Target="../media/image77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7.png"/><Relationship Id="rId14" Type="http://schemas.openxmlformats.org/officeDocument/2006/relationships/image" Target="../media/image72.tmp"/><Relationship Id="rId22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mp"/><Relationship Id="rId3" Type="http://schemas.openxmlformats.org/officeDocument/2006/relationships/audio" Target="../media/media14.m4a"/><Relationship Id="rId7" Type="http://schemas.openxmlformats.org/officeDocument/2006/relationships/image" Target="../media/image84.tmp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87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3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8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mp"/><Relationship Id="rId13" Type="http://schemas.openxmlformats.org/officeDocument/2006/relationships/image" Target="../media/image13.png"/><Relationship Id="rId3" Type="http://schemas.openxmlformats.org/officeDocument/2006/relationships/audio" Target="../media/media16.m4a"/><Relationship Id="rId7" Type="http://schemas.openxmlformats.org/officeDocument/2006/relationships/image" Target="../media/image89.tmp"/><Relationship Id="rId12" Type="http://schemas.openxmlformats.org/officeDocument/2006/relationships/image" Target="../media/image93.tmp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88.png"/><Relationship Id="rId11" Type="http://schemas.openxmlformats.org/officeDocument/2006/relationships/image" Target="../media/image92.tmp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91.tmp"/><Relationship Id="rId4" Type="http://schemas.openxmlformats.org/officeDocument/2006/relationships/slideLayout" Target="../slideLayouts/slideLayout12.xml"/><Relationship Id="rId9" Type="http://schemas.openxmlformats.org/officeDocument/2006/relationships/hyperlink" Target="https://edhub.ama-assn.org/gaples-institute-ed/provider-referrer/789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mp"/><Relationship Id="rId3" Type="http://schemas.openxmlformats.org/officeDocument/2006/relationships/audio" Target="../media/media17.m4a"/><Relationship Id="rId7" Type="http://schemas.openxmlformats.org/officeDocument/2006/relationships/image" Target="../media/image94.tmp"/><Relationship Id="rId12" Type="http://schemas.openxmlformats.org/officeDocument/2006/relationships/image" Target="../media/image13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88.png"/><Relationship Id="rId11" Type="http://schemas.openxmlformats.org/officeDocument/2006/relationships/image" Target="../media/image98.tmp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97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8.m4a"/><Relationship Id="rId7" Type="http://schemas.openxmlformats.org/officeDocument/2006/relationships/image" Target="../media/image101.tmp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100.tmp"/><Relationship Id="rId5" Type="http://schemas.openxmlformats.org/officeDocument/2006/relationships/image" Target="../media/image99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media19.m4a"/><Relationship Id="rId7" Type="http://schemas.openxmlformats.org/officeDocument/2006/relationships/image" Target="../media/image104.png"/><Relationship Id="rId12" Type="http://schemas.openxmlformats.org/officeDocument/2006/relationships/image" Target="../media/image13.png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103.jpeg"/><Relationship Id="rId11" Type="http://schemas.openxmlformats.org/officeDocument/2006/relationships/image" Target="../media/image19.jpg"/><Relationship Id="rId5" Type="http://schemas.openxmlformats.org/officeDocument/2006/relationships/image" Target="../media/image102.jpeg"/><Relationship Id="rId10" Type="http://schemas.openxmlformats.org/officeDocument/2006/relationships/image" Target="../media/image107.tm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6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tm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3.png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audio" Target="../media/media21.m4a"/><Relationship Id="rId7" Type="http://schemas.openxmlformats.org/officeDocument/2006/relationships/image" Target="../media/image112.png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audio" Target="../media/media22.m4a"/><Relationship Id="rId7" Type="http://schemas.openxmlformats.org/officeDocument/2006/relationships/image" Target="../media/image112.png"/><Relationship Id="rId2" Type="http://schemas.microsoft.com/office/2007/relationships/media" Target="../media/media22.m4a"/><Relationship Id="rId1" Type="http://schemas.openxmlformats.org/officeDocument/2006/relationships/tags" Target="../tags/tag19.xml"/><Relationship Id="rId6" Type="http://schemas.openxmlformats.org/officeDocument/2006/relationships/image" Target="../media/image111.jpeg"/><Relationship Id="rId11" Type="http://schemas.openxmlformats.org/officeDocument/2006/relationships/image" Target="../media/image13.png"/><Relationship Id="rId5" Type="http://schemas.openxmlformats.org/officeDocument/2006/relationships/image" Target="../media/image110.png"/><Relationship Id="rId10" Type="http://schemas.openxmlformats.org/officeDocument/2006/relationships/image" Target="../media/image116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png"/><Relationship Id="rId3" Type="http://schemas.openxmlformats.org/officeDocument/2006/relationships/audio" Target="../media/media23.m4a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2" Type="http://schemas.microsoft.com/office/2007/relationships/media" Target="../media/media23.m4a"/><Relationship Id="rId1" Type="http://schemas.openxmlformats.org/officeDocument/2006/relationships/tags" Target="../tags/tag20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5" Type="http://schemas.openxmlformats.org/officeDocument/2006/relationships/image" Target="../media/image13.png"/><Relationship Id="rId10" Type="http://schemas.openxmlformats.org/officeDocument/2006/relationships/image" Target="../media/image122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1.jpeg"/><Relationship Id="rId14" Type="http://schemas.openxmlformats.org/officeDocument/2006/relationships/image" Target="../media/image126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audio" Target="../media/media24.m4a"/><Relationship Id="rId7" Type="http://schemas.openxmlformats.org/officeDocument/2006/relationships/image" Target="../media/image129.tmp"/><Relationship Id="rId2" Type="http://schemas.microsoft.com/office/2007/relationships/media" Target="../media/media24.m4a"/><Relationship Id="rId1" Type="http://schemas.openxmlformats.org/officeDocument/2006/relationships/tags" Target="../tags/tag21.xml"/><Relationship Id="rId6" Type="http://schemas.openxmlformats.org/officeDocument/2006/relationships/image" Target="../media/image128.png"/><Relationship Id="rId11" Type="http://schemas.openxmlformats.org/officeDocument/2006/relationships/image" Target="../media/image13.png"/><Relationship Id="rId5" Type="http://schemas.openxmlformats.org/officeDocument/2006/relationships/image" Target="../media/image127.jpg"/><Relationship Id="rId10" Type="http://schemas.openxmlformats.org/officeDocument/2006/relationships/image" Target="../media/image132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3.png"/><Relationship Id="rId2" Type="http://schemas.microsoft.com/office/2007/relationships/media" Target="../media/media25.m4a"/><Relationship Id="rId1" Type="http://schemas.openxmlformats.org/officeDocument/2006/relationships/tags" Target="../tags/tag22.xml"/><Relationship Id="rId6" Type="http://schemas.openxmlformats.org/officeDocument/2006/relationships/image" Target="../media/image134.tmp"/><Relationship Id="rId5" Type="http://schemas.openxmlformats.org/officeDocument/2006/relationships/image" Target="../media/image133.jpeg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3.xml"/><Relationship Id="rId6" Type="http://schemas.openxmlformats.org/officeDocument/2006/relationships/image" Target="../media/image13.png"/><Relationship Id="rId5" Type="http://schemas.openxmlformats.org/officeDocument/2006/relationships/image" Target="../media/image135.tmp"/><Relationship Id="rId4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7.m4a"/><Relationship Id="rId7" Type="http://schemas.openxmlformats.org/officeDocument/2006/relationships/image" Target="../media/image138.tmp"/><Relationship Id="rId2" Type="http://schemas.microsoft.com/office/2007/relationships/media" Target="../media/media27.m4a"/><Relationship Id="rId1" Type="http://schemas.openxmlformats.org/officeDocument/2006/relationships/tags" Target="../tags/tag24.xml"/><Relationship Id="rId6" Type="http://schemas.openxmlformats.org/officeDocument/2006/relationships/image" Target="../media/image137.tmp"/><Relationship Id="rId5" Type="http://schemas.openxmlformats.org/officeDocument/2006/relationships/image" Target="../media/image136.tmp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8.m4a"/><Relationship Id="rId7" Type="http://schemas.openxmlformats.org/officeDocument/2006/relationships/image" Target="../media/image113.svg"/><Relationship Id="rId2" Type="http://schemas.microsoft.com/office/2007/relationships/media" Target="../media/media28.m4a"/><Relationship Id="rId1" Type="http://schemas.openxmlformats.org/officeDocument/2006/relationships/tags" Target="../tags/tag25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tmp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tmp"/><Relationship Id="rId11" Type="http://schemas.openxmlformats.org/officeDocument/2006/relationships/image" Target="../media/image13.png"/><Relationship Id="rId5" Type="http://schemas.openxmlformats.org/officeDocument/2006/relationships/image" Target="../media/image3.tmp"/><Relationship Id="rId10" Type="http://schemas.openxmlformats.org/officeDocument/2006/relationships/image" Target="../media/image8.tmp"/><Relationship Id="rId4" Type="http://schemas.openxmlformats.org/officeDocument/2006/relationships/image" Target="../media/image2.tmp"/><Relationship Id="rId9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6.m4a"/><Relationship Id="rId7" Type="http://schemas.openxmlformats.org/officeDocument/2006/relationships/image" Target="../media/image21.tm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0.tmp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audio" Target="../media/media7.m4a"/><Relationship Id="rId7" Type="http://schemas.openxmlformats.org/officeDocument/2006/relationships/image" Target="../media/image23.jpe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2.jpe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9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8.m4a"/><Relationship Id="rId7" Type="http://schemas.openxmlformats.org/officeDocument/2006/relationships/image" Target="../media/image28.tmp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audio" Target="../media/media9.m4a"/><Relationship Id="rId7" Type="http://schemas.openxmlformats.org/officeDocument/2006/relationships/image" Target="../media/image29.tmp"/><Relationship Id="rId12" Type="http://schemas.openxmlformats.org/officeDocument/2006/relationships/image" Target="../media/image34.png"/><Relationship Id="rId17" Type="http://schemas.openxmlformats.org/officeDocument/2006/relationships/image" Target="../media/image39.tmp"/><Relationship Id="rId2" Type="http://schemas.microsoft.com/office/2007/relationships/media" Target="../media/media9.m4a"/><Relationship Id="rId16" Type="http://schemas.openxmlformats.org/officeDocument/2006/relationships/image" Target="../media/image38.jpeg"/><Relationship Id="rId20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3.tm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19" Type="http://schemas.openxmlformats.org/officeDocument/2006/relationships/image" Target="../media/image19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1037CB12-67F8-9C1D-7884-3ABBBC01F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30053" r="12818" b="-30053"/>
          <a:stretch/>
        </p:blipFill>
        <p:spPr>
          <a:xfrm>
            <a:off x="0" y="3441960"/>
            <a:ext cx="5679424" cy="228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close-up of a person eating a sandwich&#10;&#10;Description automatically generated with medium confidence">
            <a:extLst>
              <a:ext uri="{FF2B5EF4-FFF2-40B4-BE49-F238E27FC236}">
                <a16:creationId xmlns:a16="http://schemas.microsoft.com/office/drawing/2014/main" id="{FFC78CB4-AEE4-D808-16F7-0134B2326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5"/>
            <a:ext cx="4815840" cy="2731822"/>
          </a:xfrm>
          <a:prstGeom prst="rect">
            <a:avLst/>
          </a:prstGeom>
        </p:spPr>
      </p:pic>
      <p:pic>
        <p:nvPicPr>
          <p:cNvPr id="11" name="Picture 10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1BB8E40C-92D1-A112-B725-4FEF60358F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1"/>
          <a:stretch/>
        </p:blipFill>
        <p:spPr>
          <a:xfrm>
            <a:off x="4000562" y="-14747"/>
            <a:ext cx="8247069" cy="2159681"/>
          </a:xfrm>
          <a:prstGeom prst="rect">
            <a:avLst/>
          </a:prstGeom>
        </p:spPr>
      </p:pic>
      <p:pic>
        <p:nvPicPr>
          <p:cNvPr id="7" name="Picture 6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57588EDC-35F0-F22C-8AE6-4CE82BE60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30" y="556236"/>
            <a:ext cx="2032104" cy="51437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9C1ADF-4E21-162C-9CBA-900240B659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0" b="12190"/>
          <a:stretch/>
        </p:blipFill>
        <p:spPr>
          <a:xfrm>
            <a:off x="5411854" y="1877311"/>
            <a:ext cx="6662093" cy="630176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54E6A9A-DA6E-F248-A0DB-E92CFF9C4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3" y="2142923"/>
            <a:ext cx="5531059" cy="127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96A368C4-1540-9C5F-A3EA-422C3EDF84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8506"/>
            <a:ext cx="6015756" cy="1537182"/>
          </a:xfrm>
          <a:prstGeom prst="rect">
            <a:avLst/>
          </a:prstGeom>
        </p:spPr>
      </p:pic>
      <p:sp>
        <p:nvSpPr>
          <p:cNvPr id="29" name="Rounded Rectangle 77">
            <a:extLst>
              <a:ext uri="{FF2B5EF4-FFF2-40B4-BE49-F238E27FC236}">
                <a16:creationId xmlns:a16="http://schemas.microsoft.com/office/drawing/2014/main" id="{6068630D-2F4C-E687-5041-EB4504A9C528}"/>
              </a:ext>
            </a:extLst>
          </p:cNvPr>
          <p:cNvSpPr/>
          <p:nvPr/>
        </p:nvSpPr>
        <p:spPr>
          <a:xfrm>
            <a:off x="5698547" y="2479958"/>
            <a:ext cx="6375400" cy="20773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45916D-A25D-95FC-B5CE-4D9BBBCDE77E}"/>
              </a:ext>
            </a:extLst>
          </p:cNvPr>
          <p:cNvSpPr txBox="1"/>
          <p:nvPr/>
        </p:nvSpPr>
        <p:spPr>
          <a:xfrm>
            <a:off x="5588901" y="3057505"/>
            <a:ext cx="6594692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228600">
              <a:defRPr/>
            </a:pPr>
            <a:r>
              <a:rPr lang="en-US" sz="3200" b="1" cap="all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Ultra-processed foods in sports nutrition</a:t>
            </a:r>
          </a:p>
        </p:txBody>
      </p:sp>
      <p:sp>
        <p:nvSpPr>
          <p:cNvPr id="4" name="Rounded Rectangle 56">
            <a:extLst>
              <a:ext uri="{FF2B5EF4-FFF2-40B4-BE49-F238E27FC236}">
                <a16:creationId xmlns:a16="http://schemas.microsoft.com/office/drawing/2014/main" id="{DA951EBF-B69F-8DC3-0D27-B463DBFC136D}"/>
              </a:ext>
            </a:extLst>
          </p:cNvPr>
          <p:cNvSpPr/>
          <p:nvPr/>
        </p:nvSpPr>
        <p:spPr>
          <a:xfrm>
            <a:off x="6382358" y="4735539"/>
            <a:ext cx="2753692" cy="1999216"/>
          </a:xfrm>
          <a:prstGeom prst="roundRect">
            <a:avLst>
              <a:gd name="adj" fmla="val 50000"/>
            </a:avLst>
          </a:prstGeom>
          <a:solidFill>
            <a:srgbClr val="BC72F0">
              <a:lumMod val="75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Professor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Louise Burke</a:t>
            </a:r>
          </a:p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Chair of Sports Nutrition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Mary MacKillop Institute for Health Research </a:t>
            </a:r>
          </a:p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Australian Catholic University</a:t>
            </a: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9C41CF5E-8596-22CF-6118-95D5F3022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115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7"/>
    </mc:Choice>
    <mc:Fallback>
      <p:transition spd="slow" advTm="1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328613" y="881407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CHARACTERISTICS OF UPF MAY ENHANCE ATHLETE’S FOOD ENVIRONMENT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04;p34">
            <a:extLst>
              <a:ext uri="{FF2B5EF4-FFF2-40B4-BE49-F238E27FC236}">
                <a16:creationId xmlns:a16="http://schemas.microsoft.com/office/drawing/2014/main" id="{61A3EE79-D051-894B-CF1C-95DCD2BB5273}"/>
              </a:ext>
            </a:extLst>
          </p:cNvPr>
          <p:cNvSpPr txBox="1"/>
          <p:nvPr/>
        </p:nvSpPr>
        <p:spPr>
          <a:xfrm>
            <a:off x="0" y="1744255"/>
            <a:ext cx="2951447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AU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MINIMAL STORAGE/ HANDLING REQUIREMENTS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3" name="Google Shape;1404;p34">
            <a:extLst>
              <a:ext uri="{FF2B5EF4-FFF2-40B4-BE49-F238E27FC236}">
                <a16:creationId xmlns:a16="http://schemas.microsoft.com/office/drawing/2014/main" id="{2F3A675A-F2EF-7983-B0B9-0D964ACF2197}"/>
              </a:ext>
            </a:extLst>
          </p:cNvPr>
          <p:cNvSpPr txBox="1"/>
          <p:nvPr/>
        </p:nvSpPr>
        <p:spPr>
          <a:xfrm>
            <a:off x="9240553" y="1902278"/>
            <a:ext cx="2951447" cy="72438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AU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PORTABLE AND TRANSPORTABLE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4" name="Google Shape;1404;p34">
            <a:extLst>
              <a:ext uri="{FF2B5EF4-FFF2-40B4-BE49-F238E27FC236}">
                <a16:creationId xmlns:a16="http://schemas.microsoft.com/office/drawing/2014/main" id="{9EFDC74A-E06F-A6AD-E6FB-25B07E401AB0}"/>
              </a:ext>
            </a:extLst>
          </p:cNvPr>
          <p:cNvSpPr txBox="1"/>
          <p:nvPr/>
        </p:nvSpPr>
        <p:spPr>
          <a:xfrm>
            <a:off x="-1" y="4466614"/>
            <a:ext cx="2951447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AU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UBIQITIOUS – FOUND IN MANY ENVIRONMENTS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5" name="Google Shape;1309;p26" descr="the good the bad and the ugly - Google Search - Google Chrome">
            <a:extLst>
              <a:ext uri="{FF2B5EF4-FFF2-40B4-BE49-F238E27FC236}">
                <a16:creationId xmlns:a16="http://schemas.microsoft.com/office/drawing/2014/main" id="{DE8627F1-F2A1-B50E-A1D1-1F6B75AF72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0686" y="-21720"/>
            <a:ext cx="701314" cy="1659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04;p34">
            <a:extLst>
              <a:ext uri="{FF2B5EF4-FFF2-40B4-BE49-F238E27FC236}">
                <a16:creationId xmlns:a16="http://schemas.microsoft.com/office/drawing/2014/main" id="{97C8AA61-8A9F-792F-D5CC-11691E9ADA88}"/>
              </a:ext>
            </a:extLst>
          </p:cNvPr>
          <p:cNvSpPr txBox="1"/>
          <p:nvPr/>
        </p:nvSpPr>
        <p:spPr>
          <a:xfrm>
            <a:off x="9240552" y="4466613"/>
            <a:ext cx="2951448" cy="135648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AU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MAY RESCUE A POOR FOOD ENVIRONMENT  OR A FUSSY EATER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098" name="Picture 2" descr="UP&amp;GO™ Protein Energize | Sanitarium Health Food Company">
            <a:extLst>
              <a:ext uri="{FF2B5EF4-FFF2-40B4-BE49-F238E27FC236}">
                <a16:creationId xmlns:a16="http://schemas.microsoft.com/office/drawing/2014/main" id="{AFE25D5D-CD31-33E8-6813-049CBFDB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14" y="1510686"/>
            <a:ext cx="1819331" cy="300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622F0-1298-B83D-79BB-9F7612849A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71" r="21387"/>
          <a:stretch/>
        </p:blipFill>
        <p:spPr>
          <a:xfrm>
            <a:off x="6289759" y="1619745"/>
            <a:ext cx="1717294" cy="2913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6BBF4A-E0FB-7378-A421-4242FE2E35EA}"/>
              </a:ext>
            </a:extLst>
          </p:cNvPr>
          <p:cNvSpPr/>
          <p:nvPr/>
        </p:nvSpPr>
        <p:spPr>
          <a:xfrm>
            <a:off x="3200400" y="1350949"/>
            <a:ext cx="5872531" cy="5507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100" name="Picture 4" descr="The best energy gels for cycling in 2023 - BikeRadar">
            <a:extLst>
              <a:ext uri="{FF2B5EF4-FFF2-40B4-BE49-F238E27FC236}">
                <a16:creationId xmlns:a16="http://schemas.microsoft.com/office/drawing/2014/main" id="{310E440B-5F37-7EE1-1635-92B64D826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-1429" r="31720" b="1429"/>
          <a:stretch/>
        </p:blipFill>
        <p:spPr bwMode="auto">
          <a:xfrm>
            <a:off x="7047738" y="1577577"/>
            <a:ext cx="1819331" cy="274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ating Out of Your Suitcase: Portable Travel Food - Affordable Family Travel">
            <a:extLst>
              <a:ext uri="{FF2B5EF4-FFF2-40B4-BE49-F238E27FC236}">
                <a16:creationId xmlns:a16="http://schemas.microsoft.com/office/drawing/2014/main" id="{42351F76-A4DD-E874-AEDE-53CE5367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24" y="1619745"/>
            <a:ext cx="3584106" cy="26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C16542-C145-EE57-8A84-ED4433370B7A}"/>
              </a:ext>
            </a:extLst>
          </p:cNvPr>
          <p:cNvSpPr/>
          <p:nvPr/>
        </p:nvSpPr>
        <p:spPr>
          <a:xfrm>
            <a:off x="2994678" y="1296436"/>
            <a:ext cx="6207774" cy="5507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104" name="Picture 8" descr="CUP NOODLES GIANT INFLATABLE – Nissin Fan Store">
            <a:extLst>
              <a:ext uri="{FF2B5EF4-FFF2-40B4-BE49-F238E27FC236}">
                <a16:creationId xmlns:a16="http://schemas.microsoft.com/office/drawing/2014/main" id="{063309ED-136D-3B96-F9CD-6F8A596C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71136"/>
            <a:ext cx="2835519" cy="28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481503-BC51-0EAD-4DFE-6150385EC35D}"/>
              </a:ext>
            </a:extLst>
          </p:cNvPr>
          <p:cNvSpPr/>
          <p:nvPr/>
        </p:nvSpPr>
        <p:spPr>
          <a:xfrm>
            <a:off x="2968516" y="1306948"/>
            <a:ext cx="6207774" cy="5507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106" name="Picture 10" descr="Frigo Cheese Heads string cheese undergoes packaging refresh | 2019-09-06 |  Refrigerated &amp; Frozen Foods">
            <a:extLst>
              <a:ext uri="{FF2B5EF4-FFF2-40B4-BE49-F238E27FC236}">
                <a16:creationId xmlns:a16="http://schemas.microsoft.com/office/drawing/2014/main" id="{088FBDEA-7CA3-490B-EE45-4C4DB2E40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-1623" r="27056" b="1623"/>
          <a:stretch/>
        </p:blipFill>
        <p:spPr bwMode="auto">
          <a:xfrm>
            <a:off x="3913665" y="3797733"/>
            <a:ext cx="2034186" cy="26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white bottle with blue text&#10;&#10;Description automatically generated with medium confidence">
            <a:extLst>
              <a:ext uri="{FF2B5EF4-FFF2-40B4-BE49-F238E27FC236}">
                <a16:creationId xmlns:a16="http://schemas.microsoft.com/office/drawing/2014/main" id="{CE5382C8-36A1-6C60-5703-DD1F963B17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40" y="3366821"/>
            <a:ext cx="1918329" cy="325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39E26-888C-4E89-C8DE-F6F4598C4CB8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6510337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8F9B3C0-8ABD-8AB8-E150-1884FD4C4A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30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50"/>
    </mc:Choice>
    <mc:Fallback>
      <p:transition spd="slow" advTm="11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4;p34">
            <a:extLst>
              <a:ext uri="{FF2B5EF4-FFF2-40B4-BE49-F238E27FC236}">
                <a16:creationId xmlns:a16="http://schemas.microsoft.com/office/drawing/2014/main" id="{61A3EE79-D051-894B-CF1C-95DCD2BB5273}"/>
              </a:ext>
            </a:extLst>
          </p:cNvPr>
          <p:cNvSpPr txBox="1"/>
          <p:nvPr/>
        </p:nvSpPr>
        <p:spPr>
          <a:xfrm>
            <a:off x="13929" y="4799042"/>
            <a:ext cx="2951447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EASIER HANDLING FOR INTAKE DURING EXERCISE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3" name="Google Shape;1404;p34">
            <a:extLst>
              <a:ext uri="{FF2B5EF4-FFF2-40B4-BE49-F238E27FC236}">
                <a16:creationId xmlns:a16="http://schemas.microsoft.com/office/drawing/2014/main" id="{2F3A675A-F2EF-7983-B0B9-0D964ACF2197}"/>
              </a:ext>
            </a:extLst>
          </p:cNvPr>
          <p:cNvSpPr txBox="1"/>
          <p:nvPr/>
        </p:nvSpPr>
        <p:spPr>
          <a:xfrm>
            <a:off x="0" y="1965567"/>
            <a:ext cx="2820903" cy="135648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COMPACT FORM OF NUTRIENT INTAKE – SMALLER VOLUME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5124" name="Picture 4" descr="Amazon.com: Fairlife Nutrition Plan Chocolate 30g Protein Shake 11.5fl.oz,  (18 Pack) 6.12 l : Grocery &amp; Gourmet Food">
            <a:extLst>
              <a:ext uri="{FF2B5EF4-FFF2-40B4-BE49-F238E27FC236}">
                <a16:creationId xmlns:a16="http://schemas.microsoft.com/office/drawing/2014/main" id="{C731D69E-DDAA-8B47-EDB3-6492F6310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9" r="40075"/>
          <a:stretch/>
        </p:blipFill>
        <p:spPr bwMode="auto">
          <a:xfrm>
            <a:off x="4423008" y="2545780"/>
            <a:ext cx="747017" cy="19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2,410 1 Liter Milk Images, Stock Photos &amp; Vectors | Shutterstock">
            <a:extLst>
              <a:ext uri="{FF2B5EF4-FFF2-40B4-BE49-F238E27FC236}">
                <a16:creationId xmlns:a16="http://schemas.microsoft.com/office/drawing/2014/main" id="{EAE87C41-3174-26DC-C7E3-145C3D5A0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8" t="7223" r="35129" b="12853"/>
          <a:stretch/>
        </p:blipFill>
        <p:spPr bwMode="auto">
          <a:xfrm>
            <a:off x="3195994" y="1363035"/>
            <a:ext cx="1119417" cy="313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213AA0-1A39-A3D3-6A2B-E33546473B6E}"/>
              </a:ext>
            </a:extLst>
          </p:cNvPr>
          <p:cNvSpPr txBox="1"/>
          <p:nvPr/>
        </p:nvSpPr>
        <p:spPr>
          <a:xfrm>
            <a:off x="3230616" y="1899449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30-35 g </a:t>
            </a:r>
          </a:p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protein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5D06A4B-D6B1-5C2F-6CB9-5EB2457F4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86949"/>
              </p:ext>
            </p:extLst>
          </p:nvPr>
        </p:nvGraphicFramePr>
        <p:xfrm>
          <a:off x="5462884" y="1560534"/>
          <a:ext cx="5631699" cy="239898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97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3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3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Male Athletes</a:t>
                      </a:r>
                    </a:p>
                  </a:txBody>
                  <a:tcPr marL="216013" marR="6128" marT="6131" marB="6131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Technique</a:t>
                      </a:r>
                    </a:p>
                  </a:txBody>
                  <a:tcPr marL="216013" marR="6128" marT="6131" marB="6131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Mean EE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6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Grand Tour cyclists          (Giro D’Italia)</a:t>
                      </a: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DLW</a:t>
                      </a: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32.3 ±  3.4 MJ/d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28.9 ±  3.2 MJ/d</a:t>
                      </a: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8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X Country </a:t>
                      </a:r>
                      <a:r>
                        <a:rPr lang="en-AU" sz="1400" b="1" dirty="0" err="1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skiiers</a:t>
                      </a:r>
                      <a:r>
                        <a:rPr lang="en-AU" sz="1400" b="1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 (training)</a:t>
                      </a: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DLW</a:t>
                      </a: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ea typeface="Calibri"/>
                          <a:cs typeface="Poppins" panose="00000500000000000000" pitchFamily="2" charset="0"/>
                        </a:rPr>
                        <a:t>30.3 ± 4.2 MJ/d</a:t>
                      </a: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FF2D5DF-DD5E-7BFF-EDC2-4E59355B2CB6}"/>
              </a:ext>
            </a:extLst>
          </p:cNvPr>
          <p:cNvSpPr txBox="1"/>
          <p:nvPr/>
        </p:nvSpPr>
        <p:spPr>
          <a:xfrm>
            <a:off x="5513251" y="3925050"/>
            <a:ext cx="372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>
                <a:latin typeface="Poppins" panose="00000500000000000000" pitchFamily="2" charset="0"/>
                <a:cs typeface="Poppins" panose="00000500000000000000" pitchFamily="2" charset="0"/>
              </a:rPr>
              <a:t>Sjodin</a:t>
            </a:r>
            <a:r>
              <a:rPr lang="en-AU" sz="1200" dirty="0">
                <a:latin typeface="Poppins" panose="00000500000000000000" pitchFamily="2" charset="0"/>
                <a:cs typeface="Poppins" panose="00000500000000000000" pitchFamily="2" charset="0"/>
              </a:rPr>
              <a:t> et al IJSM 1994;  </a:t>
            </a:r>
            <a:r>
              <a:rPr lang="en-AU" sz="1200" dirty="0" err="1">
                <a:latin typeface="Poppins" panose="00000500000000000000" pitchFamily="2" charset="0"/>
                <a:cs typeface="Poppins" panose="00000500000000000000" pitchFamily="2" charset="0"/>
              </a:rPr>
              <a:t>Plasqui</a:t>
            </a:r>
            <a:r>
              <a:rPr lang="en-AU" sz="1200" dirty="0">
                <a:latin typeface="Poppins" panose="00000500000000000000" pitchFamily="2" charset="0"/>
                <a:cs typeface="Poppins" panose="00000500000000000000" pitchFamily="2" charset="0"/>
              </a:rPr>
              <a:t> et al. MSSE 2019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370237-A931-F0AC-8681-3BD87A7E3592}"/>
              </a:ext>
            </a:extLst>
          </p:cNvPr>
          <p:cNvSpPr/>
          <p:nvPr/>
        </p:nvSpPr>
        <p:spPr>
          <a:xfrm>
            <a:off x="3034880" y="1190060"/>
            <a:ext cx="8799553" cy="5507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 descr="A picture containing text, food, packaging and labeling, convenience food&#10;&#10;Description automatically generated">
            <a:extLst>
              <a:ext uri="{FF2B5EF4-FFF2-40B4-BE49-F238E27FC236}">
                <a16:creationId xmlns:a16="http://schemas.microsoft.com/office/drawing/2014/main" id="{597C6A8E-BCD3-DBD4-8A2C-84E2AF6520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b="3575"/>
          <a:stretch/>
        </p:blipFill>
        <p:spPr>
          <a:xfrm rot="2082554">
            <a:off x="4880748" y="881222"/>
            <a:ext cx="3619444" cy="3531536"/>
          </a:xfrm>
          <a:prstGeom prst="rect">
            <a:avLst/>
          </a:prstGeom>
        </p:spPr>
      </p:pic>
      <p:pic>
        <p:nvPicPr>
          <p:cNvPr id="5130" name="Picture 10" descr="1985 Gatorade Print Ad, Backyard Football Game No Ordinary Thirst Aid Deep  Down">
            <a:extLst>
              <a:ext uri="{FF2B5EF4-FFF2-40B4-BE49-F238E27FC236}">
                <a16:creationId xmlns:a16="http://schemas.microsoft.com/office/drawing/2014/main" id="{020FA2EC-EA55-DB19-7144-0920C0AA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24" y="3827040"/>
            <a:ext cx="2277367" cy="302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83A41D-F5AC-A9CE-259E-F676B448938A}"/>
              </a:ext>
            </a:extLst>
          </p:cNvPr>
          <p:cNvSpPr/>
          <p:nvPr/>
        </p:nvSpPr>
        <p:spPr>
          <a:xfrm>
            <a:off x="6339799" y="1063311"/>
            <a:ext cx="5409091" cy="5626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oogle Shape;1309;p26" descr="the good the bad and the ugly - Google Search - Google Chrome">
            <a:extLst>
              <a:ext uri="{FF2B5EF4-FFF2-40B4-BE49-F238E27FC236}">
                <a16:creationId xmlns:a16="http://schemas.microsoft.com/office/drawing/2014/main" id="{DE8627F1-F2A1-B50E-A1D1-1F6B75AF721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54484" y="67798"/>
            <a:ext cx="701314" cy="16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0D5C0B4-B9B2-6FCB-A1C3-7206D9913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r="33298"/>
          <a:stretch/>
        </p:blipFill>
        <p:spPr bwMode="auto">
          <a:xfrm>
            <a:off x="4132523" y="1477697"/>
            <a:ext cx="1876757" cy="58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12430D1-856D-46E3-1A2E-34BFC1E8E432}"/>
              </a:ext>
            </a:extLst>
          </p:cNvPr>
          <p:cNvSpPr/>
          <p:nvPr/>
        </p:nvSpPr>
        <p:spPr>
          <a:xfrm>
            <a:off x="2987694" y="1397594"/>
            <a:ext cx="6336395" cy="5447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134" name="Picture 14" descr="Eating on the go | tryathlete">
            <a:extLst>
              <a:ext uri="{FF2B5EF4-FFF2-40B4-BE49-F238E27FC236}">
                <a16:creationId xmlns:a16="http://schemas.microsoft.com/office/drawing/2014/main" id="{4AFFEBBD-692D-160B-EAFF-AA82DDE7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00" y="1665709"/>
            <a:ext cx="2860749" cy="2143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wo men on a bicycle pouring milk into a bowl&#10;&#10;Description automatically generated with low confidence">
            <a:extLst>
              <a:ext uri="{FF2B5EF4-FFF2-40B4-BE49-F238E27FC236}">
                <a16:creationId xmlns:a16="http://schemas.microsoft.com/office/drawing/2014/main" id="{F05838D0-294C-5307-14EC-1667D4BAE40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r="18080"/>
          <a:stretch/>
        </p:blipFill>
        <p:spPr>
          <a:xfrm>
            <a:off x="3202483" y="1652291"/>
            <a:ext cx="2740579" cy="2143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6" name="Picture 16" descr="How many calories do you burn while cycling?">
            <a:extLst>
              <a:ext uri="{FF2B5EF4-FFF2-40B4-BE49-F238E27FC236}">
                <a16:creationId xmlns:a16="http://schemas.microsoft.com/office/drawing/2014/main" id="{31863A4C-6480-8602-1042-AA3B4C07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22" y="4536682"/>
            <a:ext cx="2874990" cy="1848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Eliud Kipchoge Had an Unexpected Hand in His Record-Setting Runs - The New  York Times">
            <a:extLst>
              <a:ext uri="{FF2B5EF4-FFF2-40B4-BE49-F238E27FC236}">
                <a16:creationId xmlns:a16="http://schemas.microsoft.com/office/drawing/2014/main" id="{3FFE0EA7-07BD-6310-F72D-D8EB6C76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78" y="4122330"/>
            <a:ext cx="2672171" cy="26740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0" name="Google Shape;1400;p34"/>
          <p:cNvSpPr txBox="1"/>
          <p:nvPr/>
        </p:nvSpPr>
        <p:spPr>
          <a:xfrm>
            <a:off x="328614" y="881407"/>
            <a:ext cx="10856838" cy="46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algn="ctr" defTabSz="1219170">
              <a:buClr>
                <a:srgbClr val="7030A0"/>
              </a:buClr>
              <a:buSzPts val="2400"/>
            </a:pPr>
            <a:r>
              <a:rPr lang="en" sz="3200" b="1" kern="0" dirty="0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CHARACTERISTICS OF UPF MAY ENHANCE   NUTRIENT CONSUMPTION</a:t>
            </a:r>
            <a:endParaRPr sz="14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404;p34">
            <a:extLst>
              <a:ext uri="{FF2B5EF4-FFF2-40B4-BE49-F238E27FC236}">
                <a16:creationId xmlns:a16="http://schemas.microsoft.com/office/drawing/2014/main" id="{817E592D-6C21-11B8-71C6-4CA546845DE8}"/>
              </a:ext>
            </a:extLst>
          </p:cNvPr>
          <p:cNvSpPr txBox="1"/>
          <p:nvPr/>
        </p:nvSpPr>
        <p:spPr>
          <a:xfrm>
            <a:off x="9273177" y="1807544"/>
            <a:ext cx="2939999" cy="198858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FLAVOUR/HEDONIC CHARACTERISTICS MAY STIMULATE APPETITE OR OVERCOME APPETITE FATIGUE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099E6-3AD5-6AD6-482D-34213B6691B7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129" y="6442539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771DED7-2F1C-16AB-52B7-A75111B503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36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14"/>
    </mc:Choice>
    <mc:Fallback>
      <p:transition spd="slow" advTm="20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9" grpId="0"/>
      <p:bldP spid="20" grpId="0"/>
      <p:bldP spid="21" grpId="0" animBg="1"/>
      <p:bldP spid="14" grpId="0" animBg="1"/>
      <p:bldP spid="2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328614" y="881407"/>
            <a:ext cx="10856838" cy="46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algn="ctr" defTabSz="1219170">
              <a:buClr>
                <a:srgbClr val="7030A0"/>
              </a:buClr>
              <a:buSzPts val="2400"/>
            </a:pPr>
            <a:r>
              <a:rPr lang="en" sz="3200" b="1" kern="0" dirty="0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CHARACTERISTICS OF UPF MAY ENHANCE   NUTRIENT DELIVERY</a:t>
            </a:r>
            <a:endParaRPr sz="14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04;p34">
            <a:extLst>
              <a:ext uri="{FF2B5EF4-FFF2-40B4-BE49-F238E27FC236}">
                <a16:creationId xmlns:a16="http://schemas.microsoft.com/office/drawing/2014/main" id="{61A3EE79-D051-894B-CF1C-95DCD2BB5273}"/>
              </a:ext>
            </a:extLst>
          </p:cNvPr>
          <p:cNvSpPr txBox="1"/>
          <p:nvPr/>
        </p:nvSpPr>
        <p:spPr>
          <a:xfrm>
            <a:off x="0" y="4775225"/>
            <a:ext cx="2951447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REDUCED GASTROINTESTINALDYSFUNCTION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3" name="Google Shape;1404;p34">
            <a:extLst>
              <a:ext uri="{FF2B5EF4-FFF2-40B4-BE49-F238E27FC236}">
                <a16:creationId xmlns:a16="http://schemas.microsoft.com/office/drawing/2014/main" id="{2F3A675A-F2EF-7983-B0B9-0D964ACF2197}"/>
              </a:ext>
            </a:extLst>
          </p:cNvPr>
          <p:cNvSpPr txBox="1"/>
          <p:nvPr/>
        </p:nvSpPr>
        <p:spPr>
          <a:xfrm>
            <a:off x="0" y="2095140"/>
            <a:ext cx="2951447" cy="72438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SUPERIOR GASTRIC EMPTYING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5" name="Google Shape;1309;p26" descr="the good the bad and the ugly - Google Search - Google Chrome">
            <a:extLst>
              <a:ext uri="{FF2B5EF4-FFF2-40B4-BE49-F238E27FC236}">
                <a16:creationId xmlns:a16="http://schemas.microsoft.com/office/drawing/2014/main" id="{DE8627F1-F2A1-B50E-A1D1-1F6B75AF72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0686" y="-21720"/>
            <a:ext cx="701314" cy="1659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4;p34">
            <a:extLst>
              <a:ext uri="{FF2B5EF4-FFF2-40B4-BE49-F238E27FC236}">
                <a16:creationId xmlns:a16="http://schemas.microsoft.com/office/drawing/2014/main" id="{D655460E-BC1F-53F8-4F95-677C6E632F22}"/>
              </a:ext>
            </a:extLst>
          </p:cNvPr>
          <p:cNvSpPr txBox="1"/>
          <p:nvPr/>
        </p:nvSpPr>
        <p:spPr>
          <a:xfrm>
            <a:off x="9241148" y="4885818"/>
            <a:ext cx="2951447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REDUCED GASTROINTESTINALLOSSES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6152" name="Picture 8" descr="A Guide to Mid-Race Nutrition | The Kenya Experience">
            <a:extLst>
              <a:ext uri="{FF2B5EF4-FFF2-40B4-BE49-F238E27FC236}">
                <a16:creationId xmlns:a16="http://schemas.microsoft.com/office/drawing/2014/main" id="{5994A4AE-EF63-E434-4E79-7ADCD5B81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718" y="1777599"/>
            <a:ext cx="2660582" cy="2734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9A4FF6B-A74D-F6E9-F27A-76BBD37B6C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5"/>
          <a:stretch/>
        </p:blipFill>
        <p:spPr>
          <a:xfrm>
            <a:off x="3046437" y="1809572"/>
            <a:ext cx="5004787" cy="175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B88D39-FAEC-6A27-250D-2AE5B77FE5BB}"/>
              </a:ext>
            </a:extLst>
          </p:cNvPr>
          <p:cNvSpPr/>
          <p:nvPr/>
        </p:nvSpPr>
        <p:spPr>
          <a:xfrm>
            <a:off x="2951446" y="1550238"/>
            <a:ext cx="9145563" cy="3224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Google Shape;1404;p34">
            <a:extLst>
              <a:ext uri="{FF2B5EF4-FFF2-40B4-BE49-F238E27FC236}">
                <a16:creationId xmlns:a16="http://schemas.microsoft.com/office/drawing/2014/main" id="{817E592D-6C21-11B8-71C6-4CA546845DE8}"/>
              </a:ext>
            </a:extLst>
          </p:cNvPr>
          <p:cNvSpPr txBox="1"/>
          <p:nvPr/>
        </p:nvSpPr>
        <p:spPr>
          <a:xfrm>
            <a:off x="8998971" y="1998361"/>
            <a:ext cx="3193029" cy="72438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SUPERIOR INTESTINAL UPTAKE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3" name="Picture 1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8F49AA51-6D0A-6923-6EE3-6AE76EA9FC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06" y="1712547"/>
            <a:ext cx="4176306" cy="2708013"/>
          </a:xfrm>
          <a:prstGeom prst="rect">
            <a:avLst/>
          </a:prstGeom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E278E76-D58E-27F1-5D2F-CB3BEFD9E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r="32332"/>
          <a:stretch/>
        </p:blipFill>
        <p:spPr bwMode="auto">
          <a:xfrm>
            <a:off x="7467049" y="1541305"/>
            <a:ext cx="1307612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AB5D080-1B5F-BE55-3D00-B6B333A8B0E5}"/>
              </a:ext>
            </a:extLst>
          </p:cNvPr>
          <p:cNvSpPr/>
          <p:nvPr/>
        </p:nvSpPr>
        <p:spPr>
          <a:xfrm>
            <a:off x="8013706" y="2975624"/>
            <a:ext cx="724021" cy="10384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C4318B-C3AC-6897-76F0-D94BADED30EB}"/>
              </a:ext>
            </a:extLst>
          </p:cNvPr>
          <p:cNvSpPr/>
          <p:nvPr/>
        </p:nvSpPr>
        <p:spPr>
          <a:xfrm>
            <a:off x="2829965" y="1260548"/>
            <a:ext cx="6169006" cy="5507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22" descr="vomit">
            <a:extLst>
              <a:ext uri="{FF2B5EF4-FFF2-40B4-BE49-F238E27FC236}">
                <a16:creationId xmlns:a16="http://schemas.microsoft.com/office/drawing/2014/main" id="{E1583D0E-4276-8EDA-4207-3D3420E02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81" y="2011607"/>
            <a:ext cx="2440325" cy="23860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FTB After Dark: March 18, 2014 - Bolts From The Blue">
            <a:extLst>
              <a:ext uri="{FF2B5EF4-FFF2-40B4-BE49-F238E27FC236}">
                <a16:creationId xmlns:a16="http://schemas.microsoft.com/office/drawing/2014/main" id="{67023022-CCA5-C227-9F3C-38B80875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26" y="2013328"/>
            <a:ext cx="2602178" cy="19516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ete Sampras vomits during his match with Alex Corretja of Spain at... News  Photo - Getty Images">
            <a:extLst>
              <a:ext uri="{FF2B5EF4-FFF2-40B4-BE49-F238E27FC236}">
                <a16:creationId xmlns:a16="http://schemas.microsoft.com/office/drawing/2014/main" id="{13AD6D6F-5F70-3107-7EDA-23C96D8B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41" y="4255535"/>
            <a:ext cx="1970687" cy="25673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unner with diarrhoea soils himself in marathon but wins and says 'I  couldn't stand the smell' | The Sun">
            <a:extLst>
              <a:ext uri="{FF2B5EF4-FFF2-40B4-BE49-F238E27FC236}">
                <a16:creationId xmlns:a16="http://schemas.microsoft.com/office/drawing/2014/main" id="{86CD03D8-4EA5-593E-204E-7CA9C7B5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78" y="4584441"/>
            <a:ext cx="3160520" cy="22372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CCD19-CBE0-CBDD-B07B-121925AC5501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6510337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93EE69C-110E-55AB-C2CE-D06249914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9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57"/>
    </mc:Choice>
    <mc:Fallback>
      <p:transition spd="slow" advTm="15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7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328613" y="881407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CHARACTERISTICS OF UPF MAY OFFER                                 BETTER SAFETY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404;p34">
            <a:extLst>
              <a:ext uri="{FF2B5EF4-FFF2-40B4-BE49-F238E27FC236}">
                <a16:creationId xmlns:a16="http://schemas.microsoft.com/office/drawing/2014/main" id="{2F3A675A-F2EF-7983-B0B9-0D964ACF2197}"/>
              </a:ext>
            </a:extLst>
          </p:cNvPr>
          <p:cNvSpPr txBox="1"/>
          <p:nvPr/>
        </p:nvSpPr>
        <p:spPr>
          <a:xfrm>
            <a:off x="9240553" y="1862284"/>
            <a:ext cx="2951447" cy="135648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AU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BETTER FOOD HYGIENE IN FOREIGN ENVIRONMENTS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4" name="Google Shape;1404;p34">
            <a:extLst>
              <a:ext uri="{FF2B5EF4-FFF2-40B4-BE49-F238E27FC236}">
                <a16:creationId xmlns:a16="http://schemas.microsoft.com/office/drawing/2014/main" id="{9EFDC74A-E06F-A6AD-E6FB-25B07E401AB0}"/>
              </a:ext>
            </a:extLst>
          </p:cNvPr>
          <p:cNvSpPr txBox="1"/>
          <p:nvPr/>
        </p:nvSpPr>
        <p:spPr>
          <a:xfrm>
            <a:off x="9240552" y="4369665"/>
            <a:ext cx="2951447" cy="16725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AU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FUNCTIONAL FORTIFIED  FOODS MAY HAVE LOW ANTI-DOPING RISKS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5" name="Google Shape;1309;p26" descr="the good the bad and the ugly - Google Search - Google Chrome">
            <a:extLst>
              <a:ext uri="{FF2B5EF4-FFF2-40B4-BE49-F238E27FC236}">
                <a16:creationId xmlns:a16="http://schemas.microsoft.com/office/drawing/2014/main" id="{DE8627F1-F2A1-B50E-A1D1-1F6B75AF72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0686" y="-21720"/>
            <a:ext cx="701314" cy="1659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04;p34">
            <a:extLst>
              <a:ext uri="{FF2B5EF4-FFF2-40B4-BE49-F238E27FC236}">
                <a16:creationId xmlns:a16="http://schemas.microsoft.com/office/drawing/2014/main" id="{97C8AA61-8A9F-792F-D5CC-11691E9ADA88}"/>
              </a:ext>
            </a:extLst>
          </p:cNvPr>
          <p:cNvSpPr txBox="1"/>
          <p:nvPr/>
        </p:nvSpPr>
        <p:spPr>
          <a:xfrm>
            <a:off x="0" y="4369666"/>
            <a:ext cx="3193029" cy="135648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ALTERNATIVE TO DOPING- CONTAMINATED FOOD SUPPLY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8194" name="Picture 2" descr="Race in the mud Two women are running through a mud pit. They are covered in mud. There are race numbers on their shirts. mud run and eating stock pictures, royalty-free photos &amp; images">
            <a:extLst>
              <a:ext uri="{FF2B5EF4-FFF2-40B4-BE49-F238E27FC236}">
                <a16:creationId xmlns:a16="http://schemas.microsoft.com/office/drawing/2014/main" id="{66DB22C0-08B3-3DBA-0CB0-E8CCD67FC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r="32825"/>
          <a:stretch/>
        </p:blipFill>
        <p:spPr bwMode="auto">
          <a:xfrm>
            <a:off x="4625893" y="1652035"/>
            <a:ext cx="2032000" cy="31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9A2CBD-8FCF-2771-9B4D-094019F88080}"/>
              </a:ext>
            </a:extLst>
          </p:cNvPr>
          <p:cNvGrpSpPr/>
          <p:nvPr/>
        </p:nvGrpSpPr>
        <p:grpSpPr>
          <a:xfrm>
            <a:off x="0" y="1688723"/>
            <a:ext cx="4550616" cy="2680942"/>
            <a:chOff x="0" y="1525035"/>
            <a:chExt cx="4550616" cy="2680942"/>
          </a:xfrm>
        </p:grpSpPr>
        <p:sp>
          <p:nvSpPr>
            <p:cNvPr id="2" name="Google Shape;1404;p34">
              <a:extLst>
                <a:ext uri="{FF2B5EF4-FFF2-40B4-BE49-F238E27FC236}">
                  <a16:creationId xmlns:a16="http://schemas.microsoft.com/office/drawing/2014/main" id="{61A3EE79-D051-894B-CF1C-95DCD2BB5273}"/>
                </a:ext>
              </a:extLst>
            </p:cNvPr>
            <p:cNvSpPr txBox="1"/>
            <p:nvPr/>
          </p:nvSpPr>
          <p:spPr>
            <a:xfrm>
              <a:off x="0" y="1938192"/>
              <a:ext cx="2951447" cy="135648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marL="406390" marR="0" lvl="1" indent="0" algn="l" defTabSz="121917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Tx/>
                <a:buNone/>
                <a:tabLst/>
                <a:defRPr/>
              </a:pPr>
              <a:r>
                <a:rPr kumimoji="0" lang="en-AU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anose="00000500000000000000" pitchFamily="2" charset="0"/>
                  <a:ea typeface="Arial"/>
                  <a:cs typeface="Poppins" panose="00000500000000000000" pitchFamily="2" charset="0"/>
                  <a:sym typeface="Poppins Light"/>
                </a:rPr>
                <a:t>BETTER FOOD HYGIENE IN EXERCISE SCENARIOS</a:t>
              </a:r>
              <a:endParaRPr kumimoji="0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endParaRPr>
            </a:p>
          </p:txBody>
        </p:sp>
        <p:pic>
          <p:nvPicPr>
            <p:cNvPr id="8196" name="Picture 4" descr="banana banana on white. peeled banana stock pictures, royalty-free photos &amp; images">
              <a:extLst>
                <a:ext uri="{FF2B5EF4-FFF2-40B4-BE49-F238E27FC236}">
                  <a16:creationId xmlns:a16="http://schemas.microsoft.com/office/drawing/2014/main" id="{37390AD5-FC6C-0C3C-CB82-F9024703C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255" y="2667170"/>
              <a:ext cx="1111361" cy="153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LIF SHOT Energy Gel Citrus Flavor with Caffeine">
              <a:extLst>
                <a:ext uri="{FF2B5EF4-FFF2-40B4-BE49-F238E27FC236}">
                  <a16:creationId xmlns:a16="http://schemas.microsoft.com/office/drawing/2014/main" id="{737E9BFA-4DD2-FE74-91C2-ADC27938AF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0" t="5975" r="32125" b="9469"/>
            <a:stretch/>
          </p:blipFill>
          <p:spPr bwMode="auto">
            <a:xfrm>
              <a:off x="3696505" y="1525035"/>
              <a:ext cx="596862" cy="1142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74E0D1E-C1F5-DA81-66DC-0ABB0AC941FD}"/>
              </a:ext>
            </a:extLst>
          </p:cNvPr>
          <p:cNvSpPr/>
          <p:nvPr/>
        </p:nvSpPr>
        <p:spPr>
          <a:xfrm>
            <a:off x="3255056" y="1637401"/>
            <a:ext cx="5941273" cy="477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218D1772-4124-8F6D-C851-7108FA1ED1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53" y="2173944"/>
            <a:ext cx="5404000" cy="1336283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72B4323-AE9E-5E42-C90C-9D9854347C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12" y="2138421"/>
            <a:ext cx="1974951" cy="3873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9C28CC-88C0-678B-B33F-C8CD27FB65FE}"/>
              </a:ext>
            </a:extLst>
          </p:cNvPr>
          <p:cNvSpPr/>
          <p:nvPr/>
        </p:nvSpPr>
        <p:spPr>
          <a:xfrm>
            <a:off x="3342162" y="2153327"/>
            <a:ext cx="5645582" cy="11785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A picture containing text, screenshot, font, algebra&#10;&#10;Description automatically generated">
            <a:extLst>
              <a:ext uri="{FF2B5EF4-FFF2-40B4-BE49-F238E27FC236}">
                <a16:creationId xmlns:a16="http://schemas.microsoft.com/office/drawing/2014/main" id="{651D0969-9909-C69E-4EB6-F43B0E9613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81" y="3048035"/>
            <a:ext cx="4233520" cy="190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EB84E29-3DC4-8A93-53ED-4624BD3786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60" y="3733689"/>
            <a:ext cx="4233520" cy="5909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91BCFD-AD60-84BB-A612-CD9197A575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55" y="4961838"/>
            <a:ext cx="4968145" cy="522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icture containing text, font, white, typography&#10;&#10;Description automatically generated">
            <a:extLst>
              <a:ext uri="{FF2B5EF4-FFF2-40B4-BE49-F238E27FC236}">
                <a16:creationId xmlns:a16="http://schemas.microsoft.com/office/drawing/2014/main" id="{5E50B3CF-388B-65E4-A7C4-018F3B10A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87" y="5388243"/>
            <a:ext cx="4832300" cy="780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05030EF-37DA-6E0E-4004-47514C4CF60D}"/>
              </a:ext>
            </a:extLst>
          </p:cNvPr>
          <p:cNvSpPr/>
          <p:nvPr/>
        </p:nvSpPr>
        <p:spPr>
          <a:xfrm>
            <a:off x="3342162" y="1733890"/>
            <a:ext cx="5854167" cy="512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2D490377-D775-4140-6456-473A24644A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30" y="3373448"/>
            <a:ext cx="4203021" cy="3356315"/>
          </a:xfrm>
          <a:prstGeom prst="rect">
            <a:avLst/>
          </a:prstGeom>
        </p:spPr>
      </p:pic>
      <p:pic>
        <p:nvPicPr>
          <p:cNvPr id="28" name="Picture 27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1E40827-B65B-E9D1-2B88-B7ECD5A900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65" y="5499656"/>
            <a:ext cx="1630888" cy="483226"/>
          </a:xfrm>
          <a:prstGeom prst="rect">
            <a:avLst/>
          </a:prstGeom>
        </p:spPr>
      </p:pic>
      <p:pic>
        <p:nvPicPr>
          <p:cNvPr id="30" name="Picture 29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A4E4C2A1-36EC-982C-D7B2-845D2FF3A8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5" y="1950482"/>
            <a:ext cx="4426177" cy="14034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9890BD3-CA37-8D28-9222-274263621DD3}"/>
              </a:ext>
            </a:extLst>
          </p:cNvPr>
          <p:cNvSpPr/>
          <p:nvPr/>
        </p:nvSpPr>
        <p:spPr>
          <a:xfrm>
            <a:off x="3342162" y="1688723"/>
            <a:ext cx="5854167" cy="512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2" name="Picture 6" descr="Mintel Protein packed items may need callouts | Meatpoultry.com | May 06,  2016 18:24">
            <a:extLst>
              <a:ext uri="{FF2B5EF4-FFF2-40B4-BE49-F238E27FC236}">
                <a16:creationId xmlns:a16="http://schemas.microsoft.com/office/drawing/2014/main" id="{5F33A1B0-5E48-C8AF-75F9-F11A52172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4"/>
          <a:stretch/>
        </p:blipFill>
        <p:spPr bwMode="auto">
          <a:xfrm>
            <a:off x="4941856" y="1557334"/>
            <a:ext cx="909161" cy="110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Protein Fortified Foods Products | Supplement King">
            <a:extLst>
              <a:ext uri="{FF2B5EF4-FFF2-40B4-BE49-F238E27FC236}">
                <a16:creationId xmlns:a16="http://schemas.microsoft.com/office/drawing/2014/main" id="{FFEDE585-4DEC-7F79-109B-EC23C595B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r="16126"/>
          <a:stretch/>
        </p:blipFill>
        <p:spPr bwMode="auto">
          <a:xfrm>
            <a:off x="4181027" y="1997004"/>
            <a:ext cx="888628" cy="125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Protein myths about muscle building, weight loss and deficiency">
            <a:extLst>
              <a:ext uri="{FF2B5EF4-FFF2-40B4-BE49-F238E27FC236}">
                <a16:creationId xmlns:a16="http://schemas.microsoft.com/office/drawing/2014/main" id="{806A9929-836F-D606-EC36-BC2B869B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07" y="2042953"/>
            <a:ext cx="1477790" cy="9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8E2C77CB-9E9A-92DE-713A-398116B4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95" y="1700952"/>
            <a:ext cx="1336283" cy="133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Limo :: ICEPRO Protein :: Ice Cream &quot;ICEPRO PROTEIN&quot; strawberry">
            <a:extLst>
              <a:ext uri="{FF2B5EF4-FFF2-40B4-BE49-F238E27FC236}">
                <a16:creationId xmlns:a16="http://schemas.microsoft.com/office/drawing/2014/main" id="{74CBF817-8010-52E0-6059-0CFDEB0D5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r="19717"/>
          <a:stretch/>
        </p:blipFill>
        <p:spPr bwMode="auto">
          <a:xfrm>
            <a:off x="7672043" y="2197572"/>
            <a:ext cx="1143796" cy="11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44F56F2-2D8F-156E-8254-5A6D6CC911CF}"/>
              </a:ext>
            </a:extLst>
          </p:cNvPr>
          <p:cNvSpPr txBox="1"/>
          <p:nvPr/>
        </p:nvSpPr>
        <p:spPr>
          <a:xfrm>
            <a:off x="8091724" y="6300758"/>
            <a:ext cx="3993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latin typeface="Poppins" panose="00000500000000000000" pitchFamily="2" charset="0"/>
                <a:cs typeface="Poppins" panose="00000500000000000000" pitchFamily="2" charset="0"/>
              </a:rPr>
              <a:t>https://www.ais.gov.au/__data/assets/pdf_file/0015/1027230/Protein-Fortified-Foods-Report.pdf</a:t>
            </a:r>
          </a:p>
        </p:txBody>
      </p:sp>
      <p:pic>
        <p:nvPicPr>
          <p:cNvPr id="42" name="Picture 41" descr="A picture containing clothing, text, cartoon, birthday cake&#10;&#10;Description automatically generated">
            <a:extLst>
              <a:ext uri="{FF2B5EF4-FFF2-40B4-BE49-F238E27FC236}">
                <a16:creationId xmlns:a16="http://schemas.microsoft.com/office/drawing/2014/main" id="{BD1B7929-FB69-CD98-99FF-460B87F712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73" y="3531641"/>
            <a:ext cx="2443325" cy="3281191"/>
          </a:xfrm>
          <a:prstGeom prst="rect">
            <a:avLst/>
          </a:prstGeom>
        </p:spPr>
      </p:pic>
      <p:pic>
        <p:nvPicPr>
          <p:cNvPr id="44" name="Picture 4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0BE7FF7F-DCAC-A804-DCCC-86A3CD7E9C0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05" y="3495258"/>
            <a:ext cx="1999357" cy="272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96956077-AA25-D940-A14A-7242268936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19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44"/>
    </mc:Choice>
    <mc:Fallback>
      <p:transition spd="slow" advTm="224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3" grpId="0" animBg="1"/>
      <p:bldP spid="22" grpId="0" animBg="1"/>
      <p:bldP spid="31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-2592387" y="567870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QUIRKY STUDY AWARD!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309;p26" descr="the good the bad and the ugly - Google Search - Google Chrome">
            <a:extLst>
              <a:ext uri="{FF2B5EF4-FFF2-40B4-BE49-F238E27FC236}">
                <a16:creationId xmlns:a16="http://schemas.microsoft.com/office/drawing/2014/main" id="{DE8627F1-F2A1-B50E-A1D1-1F6B75AF72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0686" y="-21720"/>
            <a:ext cx="701314" cy="16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E7698055-FA1F-8C87-6A87-1DB70F8E96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9" b="47747"/>
          <a:stretch/>
        </p:blipFill>
        <p:spPr>
          <a:xfrm>
            <a:off x="5969449" y="203562"/>
            <a:ext cx="4701277" cy="103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22430A-E67D-EF44-CDBA-62A64BD495DE}"/>
              </a:ext>
            </a:extLst>
          </p:cNvPr>
          <p:cNvSpPr txBox="1"/>
          <p:nvPr/>
        </p:nvSpPr>
        <p:spPr>
          <a:xfrm>
            <a:off x="7221463" y="6339113"/>
            <a:ext cx="4944882" cy="369332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Cramer et al. IJSNEM; 2015, 25: 448-455</a:t>
            </a:r>
          </a:p>
        </p:txBody>
      </p:sp>
      <p:pic>
        <p:nvPicPr>
          <p:cNvPr id="19" name="Picture 18" descr="A picture containing diagram, sketch, technical drawing, line&#10;&#10;Description automatically generated">
            <a:extLst>
              <a:ext uri="{FF2B5EF4-FFF2-40B4-BE49-F238E27FC236}">
                <a16:creationId xmlns:a16="http://schemas.microsoft.com/office/drawing/2014/main" id="{D1F79E3D-7CBF-C804-9492-FAC6EF1059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b="10076"/>
          <a:stretch/>
        </p:blipFill>
        <p:spPr>
          <a:xfrm>
            <a:off x="7465180" y="2045382"/>
            <a:ext cx="4457447" cy="2825895"/>
          </a:xfrm>
          <a:prstGeom prst="rect">
            <a:avLst/>
          </a:prstGeom>
        </p:spPr>
      </p:pic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509561C7-19BE-8236-970C-49305C46E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65133"/>
              </p:ext>
            </p:extLst>
          </p:nvPr>
        </p:nvGraphicFramePr>
        <p:xfrm>
          <a:off x="189666" y="1457516"/>
          <a:ext cx="3861634" cy="304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33">
                  <a:extLst>
                    <a:ext uri="{9D8B030D-6E8A-4147-A177-3AD203B41FA5}">
                      <a16:colId xmlns:a16="http://schemas.microsoft.com/office/drawing/2014/main" val="3035697170"/>
                    </a:ext>
                  </a:extLst>
                </a:gridCol>
                <a:gridCol w="2578101">
                  <a:extLst>
                    <a:ext uri="{9D8B030D-6E8A-4147-A177-3AD203B41FA5}">
                      <a16:colId xmlns:a16="http://schemas.microsoft.com/office/drawing/2014/main" val="264500189"/>
                    </a:ext>
                  </a:extLst>
                </a:gridCol>
              </a:tblGrid>
              <a:tr h="664235"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Post exercise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/>
                          </a:solidFill>
                        </a:rPr>
                        <a:t>Sports Supplements</a:t>
                      </a:r>
                    </a:p>
                    <a:p>
                      <a:endParaRPr lang="en-AU" dirty="0">
                        <a:solidFill>
                          <a:schemeClr val="bg1"/>
                        </a:solidFill>
                      </a:endParaRPr>
                    </a:p>
                    <a:p>
                      <a:endParaRPr lang="en-A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0624"/>
                  </a:ext>
                </a:extLst>
              </a:tr>
              <a:tr h="664235">
                <a:tc>
                  <a:txBody>
                    <a:bodyPr/>
                    <a:lstStyle/>
                    <a:p>
                      <a:endParaRPr lang="en-AU" sz="1800" b="1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r>
                        <a:rPr lang="en-AU" sz="18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 hours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Gatorade (600 ml) </a:t>
                      </a:r>
                    </a:p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Kit’s Organic PB</a:t>
                      </a:r>
                    </a:p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 x Cliff Shot </a:t>
                      </a:r>
                      <a:r>
                        <a:rPr lang="en-AU" sz="1800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Bloks</a:t>
                      </a:r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137929"/>
                  </a:ext>
                </a:extLst>
              </a:tr>
              <a:tr h="664235">
                <a:tc>
                  <a:txBody>
                    <a:bodyPr/>
                    <a:lstStyle/>
                    <a:p>
                      <a:endParaRPr lang="en-AU" sz="1800" b="1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r>
                        <a:rPr lang="en-AU" sz="18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 hours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Cytomax</a:t>
                      </a:r>
                      <a:r>
                        <a:rPr lang="en-US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(1 scoop)</a:t>
                      </a:r>
                    </a:p>
                    <a:p>
                      <a:r>
                        <a:rPr lang="en-US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Power Bar Recovery Bar </a:t>
                      </a:r>
                    </a:p>
                    <a:p>
                      <a:r>
                        <a:rPr lang="en-US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Energy Chews</a:t>
                      </a:r>
                      <a:endParaRPr lang="en-AU" sz="18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51939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1FDB562-9F04-24A0-8634-1CFCCD847912}"/>
              </a:ext>
            </a:extLst>
          </p:cNvPr>
          <p:cNvSpPr txBox="1"/>
          <p:nvPr/>
        </p:nvSpPr>
        <p:spPr>
          <a:xfrm>
            <a:off x="256673" y="4586761"/>
            <a:ext cx="619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Matched for </a:t>
            </a:r>
          </a:p>
          <a:p>
            <a:r>
              <a:rPr lang="en-AU" dirty="0"/>
              <a:t>Energy (5.5 MJ), CHO (230 g), protein (26 g) and fat (35 g)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5F26831-4B43-2555-A7EE-C30E2ED80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463270"/>
              </p:ext>
            </p:extLst>
          </p:nvPr>
        </p:nvGraphicFramePr>
        <p:xfrm>
          <a:off x="4042712" y="1457515"/>
          <a:ext cx="2727163" cy="304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163">
                  <a:extLst>
                    <a:ext uri="{9D8B030D-6E8A-4147-A177-3AD203B41FA5}">
                      <a16:colId xmlns:a16="http://schemas.microsoft.com/office/drawing/2014/main" val="224484931"/>
                    </a:ext>
                  </a:extLst>
                </a:gridCol>
              </a:tblGrid>
              <a:tr h="664235"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/>
                          </a:solidFill>
                        </a:rPr>
                        <a:t>Fast Food</a:t>
                      </a:r>
                    </a:p>
                    <a:p>
                      <a:endParaRPr lang="en-AU" dirty="0">
                        <a:solidFill>
                          <a:schemeClr val="bg1"/>
                        </a:solidFill>
                      </a:endParaRPr>
                    </a:p>
                    <a:p>
                      <a:endParaRPr lang="en-A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500724"/>
                  </a:ext>
                </a:extLst>
              </a:tr>
              <a:tr h="664235">
                <a:tc>
                  <a:txBody>
                    <a:bodyPr/>
                    <a:lstStyle/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Hotcakes </a:t>
                      </a:r>
                    </a:p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Hashbrown</a:t>
                      </a:r>
                    </a:p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Orange Juice (small)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016547"/>
                  </a:ext>
                </a:extLst>
              </a:tr>
              <a:tr h="664235">
                <a:tc>
                  <a:txBody>
                    <a:bodyPr/>
                    <a:lstStyle/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Hamburger</a:t>
                      </a:r>
                    </a:p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Coke (medium) </a:t>
                      </a:r>
                    </a:p>
                    <a:p>
                      <a:r>
                        <a:rPr lang="en-AU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Fries (small)</a:t>
                      </a:r>
                    </a:p>
                    <a:p>
                      <a:endParaRPr lang="en-AU" sz="18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2260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3114A3C2-C128-8EDF-ED2B-FE5AD66A58E6}"/>
              </a:ext>
            </a:extLst>
          </p:cNvPr>
          <p:cNvSpPr txBox="1"/>
          <p:nvPr/>
        </p:nvSpPr>
        <p:spPr>
          <a:xfrm>
            <a:off x="7912935" y="1656725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0066"/>
                </a:solidFill>
              </a:rPr>
              <a:t>Muscle glycogen (mmol/kg </a:t>
            </a:r>
            <a:r>
              <a:rPr lang="en-AU" b="1" dirty="0" err="1">
                <a:solidFill>
                  <a:srgbClr val="FF0066"/>
                </a:solidFill>
              </a:rPr>
              <a:t>ww</a:t>
            </a:r>
            <a:r>
              <a:rPr lang="en-AU" b="1" dirty="0">
                <a:solidFill>
                  <a:srgbClr val="FF0066"/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1CD29F-5961-ADF4-0CF9-F69232037FCD}"/>
              </a:ext>
            </a:extLst>
          </p:cNvPr>
          <p:cNvSpPr txBox="1"/>
          <p:nvPr/>
        </p:nvSpPr>
        <p:spPr>
          <a:xfrm>
            <a:off x="7914839" y="4909927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0066"/>
                </a:solidFill>
              </a:rPr>
              <a:t>2 h recovery	  4 h recovery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82E100-467D-8652-7DF2-3F553E81D579}"/>
              </a:ext>
            </a:extLst>
          </p:cNvPr>
          <p:cNvSpPr txBox="1"/>
          <p:nvPr/>
        </p:nvSpPr>
        <p:spPr>
          <a:xfrm>
            <a:off x="8255000" y="3429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0066"/>
                </a:solidFill>
              </a:rPr>
              <a:t>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F2F0DB-5363-98EC-AF51-4663455BCF57}"/>
              </a:ext>
            </a:extLst>
          </p:cNvPr>
          <p:cNvSpPr txBox="1"/>
          <p:nvPr/>
        </p:nvSpPr>
        <p:spPr>
          <a:xfrm>
            <a:off x="10274300" y="206470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0066"/>
                </a:solidFill>
              </a:rPr>
              <a:t>NS</a:t>
            </a:r>
          </a:p>
        </p:txBody>
      </p:sp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8CEDC030-5A4D-6F1E-F60A-489EAC4EA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680408"/>
              </p:ext>
            </p:extLst>
          </p:nvPr>
        </p:nvGraphicFramePr>
        <p:xfrm>
          <a:off x="127002" y="5400484"/>
          <a:ext cx="6642873" cy="660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698">
                  <a:extLst>
                    <a:ext uri="{9D8B030D-6E8A-4147-A177-3AD203B41FA5}">
                      <a16:colId xmlns:a16="http://schemas.microsoft.com/office/drawing/2014/main" val="1841720476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346779631"/>
                    </a:ext>
                  </a:extLst>
                </a:gridCol>
                <a:gridCol w="2693175">
                  <a:extLst>
                    <a:ext uri="{9D8B030D-6E8A-4147-A177-3AD203B41FA5}">
                      <a16:colId xmlns:a16="http://schemas.microsoft.com/office/drawing/2014/main" val="3093220650"/>
                    </a:ext>
                  </a:extLst>
                </a:gridCol>
              </a:tblGrid>
              <a:tr h="423263">
                <a:tc>
                  <a:txBody>
                    <a:bodyPr/>
                    <a:lstStyle/>
                    <a:p>
                      <a:r>
                        <a:rPr lang="en-AU" b="1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 KM Time Trial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</a:t>
                      </a:r>
                    </a:p>
                    <a:p>
                      <a:r>
                        <a:rPr lang="en-AU" b="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34.1 ± 1.8 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67" b="0" i="0" u="none" strike="noStrike" cap="none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  <a:sym typeface="Arial"/>
                      </a:endParaRPr>
                    </a:p>
                    <a:p>
                      <a:pPr algn="ctr"/>
                      <a:r>
                        <a:rPr lang="en-AU" sz="1867" b="0" i="0" u="none" strike="noStrike" cap="none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  <a:sym typeface="Arial"/>
                        </a:rPr>
                        <a:t>34.1 ± 1.8 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47100"/>
                  </a:ext>
                </a:extLst>
              </a:tr>
            </a:tbl>
          </a:graphicData>
        </a:graphic>
      </p:graphicFrame>
      <p:pic>
        <p:nvPicPr>
          <p:cNvPr id="7170" name="Picture 2" descr="McDonald's - Home - Newton, Massachusetts - Menu, prices, restaurant  reviews | Facebook">
            <a:extLst>
              <a:ext uri="{FF2B5EF4-FFF2-40B4-BE49-F238E27FC236}">
                <a16:creationId xmlns:a16="http://schemas.microsoft.com/office/drawing/2014/main" id="{6C34D90F-5DD2-AFD0-8BA3-09300335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67" y="4351811"/>
            <a:ext cx="4699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cDonald's - Home - Newton, Massachusetts - Menu, prices, restaurant  reviews | Facebook">
            <a:extLst>
              <a:ext uri="{FF2B5EF4-FFF2-40B4-BE49-F238E27FC236}">
                <a16:creationId xmlns:a16="http://schemas.microsoft.com/office/drawing/2014/main" id="{35984FAE-05A1-2ED2-51B7-BB10AD39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126" y="4351811"/>
            <a:ext cx="4699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GU Original Sports Nutrition Energy Gel – 1 Packet product image">
            <a:extLst>
              <a:ext uri="{FF2B5EF4-FFF2-40B4-BE49-F238E27FC236}">
                <a16:creationId xmlns:a16="http://schemas.microsoft.com/office/drawing/2014/main" id="{E47B9C6A-1C41-20E0-CA31-EE5A1231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49" y="4293776"/>
            <a:ext cx="273050" cy="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GU Original Sports Nutrition Energy Gel – 1 Packet product image">
            <a:extLst>
              <a:ext uri="{FF2B5EF4-FFF2-40B4-BE49-F238E27FC236}">
                <a16:creationId xmlns:a16="http://schemas.microsoft.com/office/drawing/2014/main" id="{51DB8700-1824-7652-9E02-17773C10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90" y="4343760"/>
            <a:ext cx="273050" cy="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DFF3029-72D1-DD2C-5EC8-45593B0589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74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33"/>
    </mc:Choice>
    <mc:Fallback>
      <p:transition spd="slow" advTm="107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  <p:bldP spid="25" grpId="0"/>
      <p:bldP spid="26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329103" y="1085656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latin typeface="Poppins"/>
                <a:ea typeface="Poppins"/>
                <a:cs typeface="Poppins"/>
                <a:sym typeface="Poppins"/>
              </a:rPr>
              <a:t>UPF HAVE LOWER/ALTERED NUTRIENT DENSITY AND MAY LOSE VALUABLE FOOD CHARACTERISTICS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04;p34">
            <a:extLst>
              <a:ext uri="{FF2B5EF4-FFF2-40B4-BE49-F238E27FC236}">
                <a16:creationId xmlns:a16="http://schemas.microsoft.com/office/drawing/2014/main" id="{61A3EE79-D051-894B-CF1C-95DCD2BB5273}"/>
              </a:ext>
            </a:extLst>
          </p:cNvPr>
          <p:cNvSpPr txBox="1"/>
          <p:nvPr/>
        </p:nvSpPr>
        <p:spPr>
          <a:xfrm>
            <a:off x="0" y="2075029"/>
            <a:ext cx="2951447" cy="167253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>
              <a:defRPr lang="en-US"/>
            </a:defPPr>
            <a:lvl2pPr marL="406390" marR="0" lvl="1" indent="0" defTabSz="121917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 sz="1867" b="1" kern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defRPr>
            </a:lvl2pPr>
          </a:lstStyle>
          <a:p>
            <a:pPr lvl="1"/>
            <a:r>
              <a:rPr lang="en-AU" dirty="0">
                <a:sym typeface="Poppins Light"/>
              </a:rPr>
              <a:t>FOCUSSED ON ISOLATED MACRO TARGETS RATHER THAN “COMPLETE NUTRITION”</a:t>
            </a:r>
            <a:endParaRPr dirty="0">
              <a:sym typeface="Arial"/>
            </a:endParaRPr>
          </a:p>
        </p:txBody>
      </p:sp>
      <p:sp>
        <p:nvSpPr>
          <p:cNvPr id="3" name="Google Shape;1404;p34">
            <a:extLst>
              <a:ext uri="{FF2B5EF4-FFF2-40B4-BE49-F238E27FC236}">
                <a16:creationId xmlns:a16="http://schemas.microsoft.com/office/drawing/2014/main" id="{2F3A675A-F2EF-7983-B0B9-0D964ACF2197}"/>
              </a:ext>
            </a:extLst>
          </p:cNvPr>
          <p:cNvSpPr txBox="1"/>
          <p:nvPr/>
        </p:nvSpPr>
        <p:spPr>
          <a:xfrm>
            <a:off x="9240551" y="2276238"/>
            <a:ext cx="2951447" cy="1040437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>
              <a:defRPr lang="en-US"/>
            </a:defPPr>
            <a:lvl2pPr marL="406390" marR="0" lvl="1" indent="0" defTabSz="121917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 sz="1867" b="1" kern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defRPr>
            </a:lvl2pPr>
          </a:lstStyle>
          <a:p>
            <a:pPr lvl="1"/>
            <a:r>
              <a:rPr lang="en-AU" dirty="0">
                <a:sym typeface="Poppins Light"/>
              </a:rPr>
              <a:t>REMOVAL OF VALUABLE “FOOD MATRIX”</a:t>
            </a:r>
            <a:endParaRPr dirty="0">
              <a:sym typeface="Arial"/>
            </a:endParaRPr>
          </a:p>
        </p:txBody>
      </p:sp>
      <p:sp>
        <p:nvSpPr>
          <p:cNvPr id="4" name="Google Shape;1404;p34">
            <a:extLst>
              <a:ext uri="{FF2B5EF4-FFF2-40B4-BE49-F238E27FC236}">
                <a16:creationId xmlns:a16="http://schemas.microsoft.com/office/drawing/2014/main" id="{9EFDC74A-E06F-A6AD-E6FB-25B07E401AB0}"/>
              </a:ext>
            </a:extLst>
          </p:cNvPr>
          <p:cNvSpPr txBox="1"/>
          <p:nvPr/>
        </p:nvSpPr>
        <p:spPr>
          <a:xfrm>
            <a:off x="8724900" y="4369665"/>
            <a:ext cx="3467099" cy="230462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MULTI-USE OF FORTIFIED FOODS (ESPECIALLY PROPRIETARY BLENDS)</a:t>
            </a:r>
            <a:r>
              <a:rPr kumimoji="0" lang="en-AU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 MAY LEAD TO OVERCONSUMPTION OF SOME COMPONENTS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6" name="Google Shape;1404;p34">
            <a:extLst>
              <a:ext uri="{FF2B5EF4-FFF2-40B4-BE49-F238E27FC236}">
                <a16:creationId xmlns:a16="http://schemas.microsoft.com/office/drawing/2014/main" id="{97C8AA61-8A9F-792F-D5CC-11691E9ADA88}"/>
              </a:ext>
            </a:extLst>
          </p:cNvPr>
          <p:cNvSpPr txBox="1"/>
          <p:nvPr/>
        </p:nvSpPr>
        <p:spPr>
          <a:xfrm>
            <a:off x="0" y="4553371"/>
            <a:ext cx="3708400" cy="1988581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>
              <a:defRPr lang="en-US"/>
            </a:defPPr>
            <a:lvl2pPr marL="406390" marR="0" lvl="1" indent="0" defTabSz="121917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 sz="1867" b="1" kern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defRPr>
            </a:lvl2pPr>
          </a:lstStyle>
          <a:p>
            <a:pPr lvl="1"/>
            <a:r>
              <a:rPr lang="en-AU" dirty="0">
                <a:sym typeface="Poppins Light"/>
              </a:rPr>
              <a:t>FORTIFICATION MAY INVOLVE LIMITED AMOUNTS OF VITAMINS AND MINERALS RATHER THAN “COMPLETE NUTRITION”</a:t>
            </a:r>
            <a:endParaRPr dirty="0">
              <a:sym typeface="Arial"/>
            </a:endParaRPr>
          </a:p>
        </p:txBody>
      </p:sp>
      <p:pic>
        <p:nvPicPr>
          <p:cNvPr id="8" name="Google Shape;1319;p27" descr="the good the bad and the ugly - Google Search - Google Chrome">
            <a:extLst>
              <a:ext uri="{FF2B5EF4-FFF2-40B4-BE49-F238E27FC236}">
                <a16:creationId xmlns:a16="http://schemas.microsoft.com/office/drawing/2014/main" id="{D04D0B32-5FD3-B1C4-6815-EFA8E4CFAA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2400" y="1968500"/>
            <a:ext cx="1689100" cy="44069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ABF09C2-A087-F97D-DE7E-2644A8F384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43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809"/>
    </mc:Choice>
    <mc:Fallback>
      <p:transition spd="slow" advTm="16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400" grpId="0"/>
      <p:bldP spid="2" grpId="0" animBg="1"/>
      <p:bldP spid="3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0" y="1291247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latin typeface="Poppins"/>
                <a:ea typeface="Poppins"/>
                <a:cs typeface="Poppins"/>
                <a:sym typeface="Poppins"/>
              </a:rPr>
              <a:t>UPF MAY INCREASE RISK OF EXCESSIVE INTAKE OF ENERGY AND “UNHEALTHY” FOOD COMPONENTS/ADDITIVES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319;p27" descr="the good the bad and the ugly - Google Search - Google Chrome">
            <a:extLst>
              <a:ext uri="{FF2B5EF4-FFF2-40B4-BE49-F238E27FC236}">
                <a16:creationId xmlns:a16="http://schemas.microsoft.com/office/drawing/2014/main" id="{2D10A93D-0D48-0DB1-A65E-2E02808850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4778" y="0"/>
            <a:ext cx="747221" cy="22363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Are ultra-processed foods really that bad for us? - Quora">
            <a:extLst>
              <a:ext uri="{FF2B5EF4-FFF2-40B4-BE49-F238E27FC236}">
                <a16:creationId xmlns:a16="http://schemas.microsoft.com/office/drawing/2014/main" id="{DF9C65CB-8C9C-6427-6AD6-A420DD2579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8" descr="A picture containing text, meal, menu, snack&#10;&#10;Description automatically generated">
            <a:extLst>
              <a:ext uri="{FF2B5EF4-FFF2-40B4-BE49-F238E27FC236}">
                <a16:creationId xmlns:a16="http://schemas.microsoft.com/office/drawing/2014/main" id="{C35FD0AB-CFEF-1943-12DA-03CA4DF67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/>
          <a:stretch/>
        </p:blipFill>
        <p:spPr>
          <a:xfrm>
            <a:off x="313399" y="1936380"/>
            <a:ext cx="4343399" cy="313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4FC34A98-3AA7-745F-E347-D98432925F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1"/>
          <a:stretch/>
        </p:blipFill>
        <p:spPr>
          <a:xfrm>
            <a:off x="103614" y="5843732"/>
            <a:ext cx="4553184" cy="923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6A05D2-3922-B3A2-B35B-71BEF3ACE734}"/>
              </a:ext>
            </a:extLst>
          </p:cNvPr>
          <p:cNvSpPr txBox="1"/>
          <p:nvPr/>
        </p:nvSpPr>
        <p:spPr>
          <a:xfrm>
            <a:off x="4455668" y="4302968"/>
            <a:ext cx="231863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open-sans"/>
              </a:rPr>
              <a:t>Processed foods contain </a:t>
            </a:r>
            <a:r>
              <a:rPr lang="en-US" b="1" i="0" dirty="0">
                <a:solidFill>
                  <a:srgbClr val="FF0066"/>
                </a:solidFill>
                <a:effectLst/>
                <a:latin typeface="open-sans"/>
              </a:rPr>
              <a:t>high amounts of poor-quality fat, added sugar and salt, low amounts of dietary fibers</a:t>
            </a:r>
            <a:r>
              <a:rPr lang="en-US" b="1" i="0" dirty="0">
                <a:solidFill>
                  <a:srgbClr val="333333"/>
                </a:solidFill>
                <a:effectLst/>
                <a:latin typeface="open-sans"/>
              </a:rPr>
              <a:t>, </a:t>
            </a:r>
            <a:r>
              <a:rPr lang="en-US" b="1" dirty="0">
                <a:solidFill>
                  <a:srgbClr val="FF0066"/>
                </a:solidFill>
                <a:latin typeface="open-sans"/>
              </a:rPr>
              <a:t>and a negligible amount of beneficial nutrients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4E8EA-CE48-C27F-5005-3E5866AEBB72}"/>
              </a:ext>
            </a:extLst>
          </p:cNvPr>
          <p:cNvSpPr txBox="1"/>
          <p:nvPr/>
        </p:nvSpPr>
        <p:spPr>
          <a:xfrm>
            <a:off x="4937125" y="2665180"/>
            <a:ext cx="629285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u="sng" dirty="0" err="1">
                <a:solidFill>
                  <a:srgbClr val="000000"/>
                </a:solidFill>
                <a:effectLst/>
                <a:latin typeface="myriad-pro"/>
                <a:hlinkClick r:id="rId9"/>
              </a:rPr>
              <a:t>Ultraprocessed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myriad-pro"/>
                <a:hlinkClick r:id="rId9"/>
              </a:rPr>
              <a:t> foods</a:t>
            </a: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 are the perfect storm to promote overconsumption and weight gain: They are laboratory engineered to maximize appeal, are calorie-dense, and have little or no fiber or other healthful nutrients.”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2490D1-4BB4-8723-30BB-9DB3F2FC206D}"/>
              </a:ext>
            </a:extLst>
          </p:cNvPr>
          <p:cNvSpPr txBox="1"/>
          <p:nvPr/>
        </p:nvSpPr>
        <p:spPr>
          <a:xfrm>
            <a:off x="6964655" y="5257953"/>
            <a:ext cx="50546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3366FF"/>
                </a:solidFill>
                <a:effectLst/>
                <a:latin typeface="nyt-imperial"/>
              </a:rPr>
              <a:t>“</a:t>
            </a:r>
            <a:r>
              <a:rPr lang="en-AU" b="0" i="0" dirty="0" err="1">
                <a:solidFill>
                  <a:srgbClr val="3366FF"/>
                </a:solidFill>
                <a:effectLst/>
                <a:latin typeface="nyt-imperial"/>
              </a:rPr>
              <a:t>Ultraprocessed</a:t>
            </a:r>
            <a:r>
              <a:rPr lang="en-AU" b="0" i="0" dirty="0">
                <a:solidFill>
                  <a:srgbClr val="3366FF"/>
                </a:solidFill>
                <a:effectLst/>
                <a:latin typeface="nyt-imperial"/>
              </a:rPr>
              <a:t> foods include ingredients that are rarely used in homemade recipes — such as high-fructose corn syrup, hydrogenated oils, protein isolates and chemical additives” like </a:t>
            </a:r>
            <a:r>
              <a:rPr lang="en-AU" b="0" i="0" dirty="0" err="1">
                <a:solidFill>
                  <a:srgbClr val="3366FF"/>
                </a:solidFill>
                <a:effectLst/>
                <a:latin typeface="nyt-imperial"/>
              </a:rPr>
              <a:t>colors</a:t>
            </a:r>
            <a:r>
              <a:rPr lang="en-AU" b="0" i="0" dirty="0">
                <a:solidFill>
                  <a:srgbClr val="3366FF"/>
                </a:solidFill>
                <a:effectLst/>
                <a:latin typeface="nyt-imperial"/>
              </a:rPr>
              <a:t>, artificial </a:t>
            </a:r>
            <a:r>
              <a:rPr lang="en-AU" b="0" i="0" dirty="0" err="1">
                <a:solidFill>
                  <a:srgbClr val="3366FF"/>
                </a:solidFill>
                <a:effectLst/>
                <a:latin typeface="nyt-imperial"/>
              </a:rPr>
              <a:t>flavors</a:t>
            </a:r>
            <a:r>
              <a:rPr lang="en-AU" b="0" i="0" dirty="0">
                <a:solidFill>
                  <a:srgbClr val="3366FF"/>
                </a:solidFill>
                <a:effectLst/>
                <a:latin typeface="nyt-imperial"/>
              </a:rPr>
              <a:t>, sweeteners, emulsifiers and preservatives,</a:t>
            </a:r>
            <a:endParaRPr lang="en-AU" dirty="0">
              <a:solidFill>
                <a:srgbClr val="3366FF"/>
              </a:solidFill>
            </a:endParaRPr>
          </a:p>
        </p:txBody>
      </p:sp>
      <p:pic>
        <p:nvPicPr>
          <p:cNvPr id="22" name="Picture 21" descr="A picture containing font, text, white, typography&#10;&#10;Description automatically generated">
            <a:extLst>
              <a:ext uri="{FF2B5EF4-FFF2-40B4-BE49-F238E27FC236}">
                <a16:creationId xmlns:a16="http://schemas.microsoft.com/office/drawing/2014/main" id="{ACB3BFC0-A481-6198-1F4E-D95B10DA4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20" y="1743353"/>
            <a:ext cx="5937555" cy="876345"/>
          </a:xfrm>
          <a:prstGeom prst="rect">
            <a:avLst/>
          </a:prstGeom>
        </p:spPr>
      </p:pic>
      <p:pic>
        <p:nvPicPr>
          <p:cNvPr id="26" name="Picture 25" descr="A picture containing text, font, white&#10;&#10;Description automatically generated">
            <a:extLst>
              <a:ext uri="{FF2B5EF4-FFF2-40B4-BE49-F238E27FC236}">
                <a16:creationId xmlns:a16="http://schemas.microsoft.com/office/drawing/2014/main" id="{9260279C-0960-79BC-6196-2ECB28F76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32" y="4011329"/>
            <a:ext cx="4648439" cy="13018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4DEBEB-4F31-3C78-5530-6D7B87A1C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24" y="1760648"/>
            <a:ext cx="3954225" cy="51452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8B5243-DB4E-5518-1D1F-594C8A615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34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60"/>
    </mc:Choice>
    <mc:Fallback>
      <p:transition spd="slow" advTm="5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481012" y="638225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COSTS OF </a:t>
            </a:r>
            <a:r>
              <a:rPr lang="en" sz="3200" b="1" kern="0" dirty="0">
                <a:latin typeface="Poppins"/>
                <a:ea typeface="Poppins"/>
                <a:cs typeface="Poppins"/>
                <a:sym typeface="Poppins"/>
              </a:rPr>
              <a:t>UPF –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lang="en" sz="3200" b="1" kern="0" dirty="0">
                <a:latin typeface="Poppins"/>
                <a:ea typeface="Poppins"/>
                <a:cs typeface="Poppins"/>
                <a:sym typeface="Poppins"/>
              </a:rPr>
              <a:t>INDIVIDUALLY AND GLOBALLY 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04;p34">
            <a:extLst>
              <a:ext uri="{FF2B5EF4-FFF2-40B4-BE49-F238E27FC236}">
                <a16:creationId xmlns:a16="http://schemas.microsoft.com/office/drawing/2014/main" id="{61A3EE79-D051-894B-CF1C-95DCD2BB5273}"/>
              </a:ext>
            </a:extLst>
          </p:cNvPr>
          <p:cNvSpPr txBox="1"/>
          <p:nvPr/>
        </p:nvSpPr>
        <p:spPr>
          <a:xfrm>
            <a:off x="0" y="1512504"/>
            <a:ext cx="4117436" cy="135648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marR="0" lvl="1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SPORTS FOODS ARE TYPICALLY MORE EXPENSIVE THAN AN EVERYDAY FOOD ALTERNATIVE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7" name="Google Shape;1319;p27" descr="the good the bad and the ugly - Google Search - Google Chrome">
            <a:extLst>
              <a:ext uri="{FF2B5EF4-FFF2-40B4-BE49-F238E27FC236}">
                <a16:creationId xmlns:a16="http://schemas.microsoft.com/office/drawing/2014/main" id="{2D10A93D-0D48-0DB1-A65E-2E02808850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6300" y="0"/>
            <a:ext cx="1155699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whit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DDD1717-1712-6EF4-D774-B714ADE5C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" y="4374484"/>
            <a:ext cx="5237371" cy="23687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Picture 10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30CCC417-AD4C-1AAD-C52E-CD415D6AF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41700"/>
            <a:ext cx="5280442" cy="932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2290" name="Picture 2" descr="Are running events an environmental disaster? | Running | The Guardian">
            <a:extLst>
              <a:ext uri="{FF2B5EF4-FFF2-40B4-BE49-F238E27FC236}">
                <a16:creationId xmlns:a16="http://schemas.microsoft.com/office/drawing/2014/main" id="{7E5FA304-11E7-8271-5D82-F9D2AAF1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9" y="1512505"/>
            <a:ext cx="4034765" cy="200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liminating Waste From Healthy Events - The New York Times">
            <a:extLst>
              <a:ext uri="{FF2B5EF4-FFF2-40B4-BE49-F238E27FC236}">
                <a16:creationId xmlns:a16="http://schemas.microsoft.com/office/drawing/2014/main" id="{8B2689A8-851A-FB9D-8BCD-986FB206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37" y="2868989"/>
            <a:ext cx="3441545" cy="200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plastic, indoor, wall, items&#10;&#10;Description automatically generated">
            <a:extLst>
              <a:ext uri="{FF2B5EF4-FFF2-40B4-BE49-F238E27FC236}">
                <a16:creationId xmlns:a16="http://schemas.microsoft.com/office/drawing/2014/main" id="{4B3CDB1D-62AC-4F6B-ABEE-F37102316F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54" y="3908092"/>
            <a:ext cx="3748646" cy="2969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584CF4C-314C-84F7-F2DF-70DEF02B4D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46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22"/>
    </mc:Choice>
    <mc:Fallback>
      <p:transition spd="slow" advTm="9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710247-DF24-E3D8-4364-6812566B7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3" name="Google Shape;1400;p34">
            <a:extLst>
              <a:ext uri="{FF2B5EF4-FFF2-40B4-BE49-F238E27FC236}">
                <a16:creationId xmlns:a16="http://schemas.microsoft.com/office/drawing/2014/main" id="{3A896362-6F57-A863-0888-E4C74E6B3D9F}"/>
              </a:ext>
            </a:extLst>
          </p:cNvPr>
          <p:cNvSpPr txBox="1"/>
          <p:nvPr/>
        </p:nvSpPr>
        <p:spPr>
          <a:xfrm>
            <a:off x="1568600" y="1097993"/>
            <a:ext cx="9054800" cy="27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lang="en" sz="3200" b="1" kern="0" dirty="0">
                <a:latin typeface="Poppins"/>
                <a:ea typeface="Arial"/>
                <a:cs typeface="Poppins"/>
                <a:sym typeface="Poppins"/>
              </a:rPr>
              <a:t>SOME SPORTS FOODS MIGHT LEAD TO                                                      AN ANTI-DOPING RULE VIOLATION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386CBD3-F78F-D592-3D28-D657109E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1926917"/>
            <a:ext cx="6007100" cy="384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E14EB4-A3A4-1262-4A06-C52F4D71BB9D}"/>
              </a:ext>
            </a:extLst>
          </p:cNvPr>
          <p:cNvSpPr txBox="1"/>
          <p:nvPr/>
        </p:nvSpPr>
        <p:spPr>
          <a:xfrm>
            <a:off x="7340600" y="1612553"/>
            <a:ext cx="401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High risk supplements</a:t>
            </a:r>
          </a:p>
          <a:p>
            <a:endParaRPr lang="en-AU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Poppins" panose="00000500000000000000" pitchFamily="2" charset="0"/>
                <a:cs typeface="Poppins" panose="00000500000000000000" pitchFamily="2" charset="0"/>
              </a:rPr>
              <a:t>Muscle gainers and protein supplements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Poppins" panose="00000500000000000000" pitchFamily="2" charset="0"/>
                <a:cs typeface="Poppins" panose="00000500000000000000" pitchFamily="2" charset="0"/>
              </a:rPr>
              <a:t>Pre-workouts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Poppins" panose="00000500000000000000" pitchFamily="2" charset="0"/>
                <a:cs typeface="Poppins" panose="00000500000000000000" pitchFamily="2" charset="0"/>
              </a:rPr>
              <a:t>Fat “shredders</a:t>
            </a:r>
            <a:r>
              <a:rPr lang="en-AU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Nootropics</a:t>
            </a:r>
          </a:p>
        </p:txBody>
      </p:sp>
      <p:pic>
        <p:nvPicPr>
          <p:cNvPr id="6" name="Picture 5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A1F20034-3487-DA14-8DBA-CABE999B8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3930135"/>
            <a:ext cx="4394200" cy="956671"/>
          </a:xfrm>
          <a:prstGeom prst="rect">
            <a:avLst/>
          </a:prstGeom>
        </p:spPr>
      </p:pic>
      <p:pic>
        <p:nvPicPr>
          <p:cNvPr id="8" name="Picture 7" descr="A picture containing text, screenshot, font, algebra&#10;&#10;Description automatically generated">
            <a:extLst>
              <a:ext uri="{FF2B5EF4-FFF2-40B4-BE49-F238E27FC236}">
                <a16:creationId xmlns:a16="http://schemas.microsoft.com/office/drawing/2014/main" id="{E38317DF-888D-AC50-BECD-B2DFD3C2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4841233"/>
            <a:ext cx="4394200" cy="1469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EA9A56-CA05-E22A-6475-EF55D1889C2A}"/>
              </a:ext>
            </a:extLst>
          </p:cNvPr>
          <p:cNvSpPr/>
          <p:nvPr/>
        </p:nvSpPr>
        <p:spPr>
          <a:xfrm>
            <a:off x="6400800" y="3752512"/>
            <a:ext cx="5181600" cy="2800688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0C999F-E12F-D770-3A59-8EFD5D667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126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33"/>
    </mc:Choice>
    <mc:Fallback>
      <p:transition spd="slow" advTm="98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48F75-55ED-B7CF-5D74-E683755E6E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3" name="Google Shape;1400;p34">
            <a:extLst>
              <a:ext uri="{FF2B5EF4-FFF2-40B4-BE49-F238E27FC236}">
                <a16:creationId xmlns:a16="http://schemas.microsoft.com/office/drawing/2014/main" id="{FBA72883-2CA2-93F3-D830-7B45E6DEA4AE}"/>
              </a:ext>
            </a:extLst>
          </p:cNvPr>
          <p:cNvSpPr txBox="1"/>
          <p:nvPr/>
        </p:nvSpPr>
        <p:spPr>
          <a:xfrm>
            <a:off x="352425" y="1326956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solidFill>
                  <a:srgbClr val="FF0066"/>
                </a:solidFill>
                <a:latin typeface="Poppins"/>
                <a:ea typeface="Poppins"/>
                <a:cs typeface="Poppins"/>
                <a:sym typeface="Poppins"/>
              </a:rPr>
              <a:t>HOW SHOULD WE ADDRESS “THE BAD” WITH RESPECT TO SPORTS FOODS AND UPF IN SPORT?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lang="en" sz="3200" b="1" kern="0" dirty="0">
                <a:solidFill>
                  <a:srgbClr val="FF006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33DDA-6248-FED3-3B2A-D00EC6AD7809}"/>
              </a:ext>
            </a:extLst>
          </p:cNvPr>
          <p:cNvSpPr txBox="1"/>
          <p:nvPr/>
        </p:nvSpPr>
        <p:spPr>
          <a:xfrm>
            <a:off x="521494" y="1917700"/>
            <a:ext cx="6453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Understand your needs as an athlete and when sports foods are needed/beneficial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AU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44" name="Picture 4" descr="Be Like Mike&quot; Gatorade commercial making a comeback">
            <a:extLst>
              <a:ext uri="{FF2B5EF4-FFF2-40B4-BE49-F238E27FC236}">
                <a16:creationId xmlns:a16="http://schemas.microsoft.com/office/drawing/2014/main" id="{E84C357C-9837-3D05-F634-879B480A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64" y="1917700"/>
            <a:ext cx="3429076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962E6C-FA36-F984-2CCA-FEA5C22FDEDF}"/>
              </a:ext>
            </a:extLst>
          </p:cNvPr>
          <p:cNvSpPr txBox="1"/>
          <p:nvPr/>
        </p:nvSpPr>
        <p:spPr>
          <a:xfrm>
            <a:off x="635172" y="328701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Confine the use of ultra-processed foods to scenarios where athletic lifestyle or sports needs make them high value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5ACF50-934A-9556-B3BD-BF7CFFA00F37}"/>
              </a:ext>
            </a:extLst>
          </p:cNvPr>
          <p:cNvSpPr/>
          <p:nvPr/>
        </p:nvSpPr>
        <p:spPr>
          <a:xfrm>
            <a:off x="6879473" y="1326956"/>
            <a:ext cx="5103018" cy="51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>
                <a:latin typeface="Poppins" panose="00000500000000000000" pitchFamily="2" charset="0"/>
                <a:cs typeface="Poppins" panose="00000500000000000000" pitchFamily="2" charset="0"/>
              </a:rPr>
              <a:t>Choose batch tested product where possible</a:t>
            </a:r>
            <a:endParaRPr lang="en-AU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48" name="Picture 8" descr="Choosing Dietary Supplements - HPSNZ">
            <a:extLst>
              <a:ext uri="{FF2B5EF4-FFF2-40B4-BE49-F238E27FC236}">
                <a16:creationId xmlns:a16="http://schemas.microsoft.com/office/drawing/2014/main" id="{83B0F01C-0AAD-2ABC-2257-4E3C4EDA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01" y="3302607"/>
            <a:ext cx="3818755" cy="254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Sports Supplements Certification | Informed Sport">
            <a:extLst>
              <a:ext uri="{FF2B5EF4-FFF2-40B4-BE49-F238E27FC236}">
                <a16:creationId xmlns:a16="http://schemas.microsoft.com/office/drawing/2014/main" id="{6405F49B-2AA6-7A13-6DB1-FDC65DCE3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69" y="3508375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NSF International - Wikipedia">
            <a:extLst>
              <a:ext uri="{FF2B5EF4-FFF2-40B4-BE49-F238E27FC236}">
                <a16:creationId xmlns:a16="http://schemas.microsoft.com/office/drawing/2014/main" id="{2F0492C7-6586-C4B8-67B7-1A79B6BD3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566926"/>
            <a:ext cx="1827790" cy="182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CBEE44-C8D3-2BA7-46B4-B8B1A0A70D94}"/>
              </a:ext>
            </a:extLst>
          </p:cNvPr>
          <p:cNvSpPr txBox="1"/>
          <p:nvPr/>
        </p:nvSpPr>
        <p:spPr>
          <a:xfrm>
            <a:off x="516364" y="4342136"/>
            <a:ext cx="6375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Choose the least processed version of foods/drinks to provide what you need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6204E6-DAD8-5E4F-4DFA-AC781E31228A}"/>
              </a:ext>
            </a:extLst>
          </p:cNvPr>
          <p:cNvSpPr/>
          <p:nvPr/>
        </p:nvSpPr>
        <p:spPr>
          <a:xfrm>
            <a:off x="6916262" y="1456218"/>
            <a:ext cx="5103018" cy="51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A close-up of food&#10;&#10;Description automatically generated with low confidence">
            <a:extLst>
              <a:ext uri="{FF2B5EF4-FFF2-40B4-BE49-F238E27FC236}">
                <a16:creationId xmlns:a16="http://schemas.microsoft.com/office/drawing/2014/main" id="{1B25561D-08A9-52FC-D81A-D9158B5FF0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/>
          <a:stretch/>
        </p:blipFill>
        <p:spPr>
          <a:xfrm>
            <a:off x="6619901" y="1725564"/>
            <a:ext cx="5461000" cy="3259827"/>
          </a:xfrm>
          <a:prstGeom prst="rect">
            <a:avLst/>
          </a:prstGeom>
        </p:spPr>
      </p:pic>
      <p:pic>
        <p:nvPicPr>
          <p:cNvPr id="15" name="Picture 14" descr="A close-up of food items&#10;&#10;Description automatically generated with low confidence">
            <a:extLst>
              <a:ext uri="{FF2B5EF4-FFF2-40B4-BE49-F238E27FC236}">
                <a16:creationId xmlns:a16="http://schemas.microsoft.com/office/drawing/2014/main" id="{D1423F4D-7675-B84D-501B-B56CB2F6B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05" y="3612324"/>
            <a:ext cx="5558991" cy="3089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510911-4AC7-2288-75AA-E0650F012C24}"/>
              </a:ext>
            </a:extLst>
          </p:cNvPr>
          <p:cNvSpPr txBox="1"/>
          <p:nvPr/>
        </p:nvSpPr>
        <p:spPr>
          <a:xfrm>
            <a:off x="498070" y="2635351"/>
            <a:ext cx="6184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Choose batch tested product where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8789D-F6D1-A848-CDF9-08BFE3568802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6510337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95951EC-11E6-62C3-4B38-04A7B3696E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19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63"/>
    </mc:Choice>
    <mc:Fallback>
      <p:transition spd="slow" advTm="13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8" grpId="0"/>
      <p:bldP spid="13" grpId="0" animBg="1"/>
      <p:bldP spid="19" grpId="0"/>
      <p:bldP spid="20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85E1A94F-7054-8CF6-2E03-F4F844F9F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5"/>
          <a:stretch/>
        </p:blipFill>
        <p:spPr>
          <a:xfrm>
            <a:off x="154045" y="1735840"/>
            <a:ext cx="6107055" cy="8002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450070-2B57-4551-C3BA-70942BAAE1D6}"/>
              </a:ext>
            </a:extLst>
          </p:cNvPr>
          <p:cNvSpPr txBox="1"/>
          <p:nvPr/>
        </p:nvSpPr>
        <p:spPr>
          <a:xfrm>
            <a:off x="292101" y="2530576"/>
            <a:ext cx="542399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this large prospective study, a 10% increase in the proportion of UPF was associated with a significant increase of &gt; 10% in risks of overall and breast cancer</a:t>
            </a:r>
            <a:r>
              <a:rPr lang="en-US" dirty="0">
                <a:solidFill>
                  <a:srgbClr val="00B0F0"/>
                </a:solidFill>
              </a:rPr>
              <a:t>.</a:t>
            </a:r>
            <a:endParaRPr lang="en-AU" dirty="0">
              <a:solidFill>
                <a:srgbClr val="00B0F0"/>
              </a:solidFill>
            </a:endParaRP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758A188-FB01-5FAB-76D0-2B06492B0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28" y="1851894"/>
            <a:ext cx="4889499" cy="40127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079112-C030-BB84-40BA-68789BCE68A5}"/>
              </a:ext>
            </a:extLst>
          </p:cNvPr>
          <p:cNvSpPr txBox="1"/>
          <p:nvPr/>
        </p:nvSpPr>
        <p:spPr>
          <a:xfrm>
            <a:off x="6948978" y="6249125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Hall et al. Cell </a:t>
            </a:r>
            <a:r>
              <a:rPr lang="en-AU" b="1" dirty="0" err="1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Metab</a:t>
            </a:r>
            <a:r>
              <a:rPr lang="en-AU" b="1" dirty="0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2019; 30: 67-77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7204E-B9DE-0549-61FE-0FDD04575B99}"/>
              </a:ext>
            </a:extLst>
          </p:cNvPr>
          <p:cNvSpPr txBox="1"/>
          <p:nvPr/>
        </p:nvSpPr>
        <p:spPr>
          <a:xfrm>
            <a:off x="2091434" y="340197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 err="1"/>
              <a:t>Fiolet</a:t>
            </a:r>
            <a:r>
              <a:rPr lang="en-AU" dirty="0"/>
              <a:t> et al. BMJ 2018;360:k32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511EAD-A5B3-AA5D-657D-800BA5BA71DA}"/>
              </a:ext>
            </a:extLst>
          </p:cNvPr>
          <p:cNvSpPr txBox="1"/>
          <p:nvPr/>
        </p:nvSpPr>
        <p:spPr>
          <a:xfrm>
            <a:off x="241782" y="4616382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this large observational prospective study, higher consumption of UPF was associated with higher risks of cardiovascular, coronary heart, and cerebrovascular diseases</a:t>
            </a:r>
            <a:endParaRPr lang="en-AU" sz="1400" b="1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6A7D20-B7F8-5BA4-B1D8-627E03CCB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7" y="4018595"/>
            <a:ext cx="5524784" cy="6286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9D46B1-406C-82EB-00ED-286BF8E7B6F7}"/>
              </a:ext>
            </a:extLst>
          </p:cNvPr>
          <p:cNvSpPr txBox="1"/>
          <p:nvPr/>
        </p:nvSpPr>
        <p:spPr>
          <a:xfrm>
            <a:off x="2091434" y="5491185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 err="1"/>
              <a:t>Srour</a:t>
            </a:r>
            <a:r>
              <a:rPr lang="en-AU" dirty="0"/>
              <a:t> et al. </a:t>
            </a:r>
            <a:r>
              <a:rPr lang="nn-NO" dirty="0"/>
              <a:t>BMJ 2019;365:l1451</a:t>
            </a:r>
            <a:endParaRPr lang="en-AU" dirty="0"/>
          </a:p>
        </p:txBody>
      </p:sp>
      <p:sp>
        <p:nvSpPr>
          <p:cNvPr id="2" name="Google Shape;1400;p34">
            <a:extLst>
              <a:ext uri="{FF2B5EF4-FFF2-40B4-BE49-F238E27FC236}">
                <a16:creationId xmlns:a16="http://schemas.microsoft.com/office/drawing/2014/main" id="{B78AF87E-700B-5EFC-070D-9FCB8F914D86}"/>
              </a:ext>
            </a:extLst>
          </p:cNvPr>
          <p:cNvSpPr txBox="1"/>
          <p:nvPr/>
        </p:nvSpPr>
        <p:spPr>
          <a:xfrm>
            <a:off x="1568600" y="556905"/>
            <a:ext cx="9054800" cy="27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lang="en" sz="3200" b="1" kern="0" dirty="0">
                <a:latin typeface="Poppins"/>
                <a:ea typeface="Arial"/>
                <a:cs typeface="Poppins"/>
                <a:sym typeface="Poppins"/>
              </a:rPr>
              <a:t>ULTRA PROCESSED FOODS IN THE NEWS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5C43D41-7EDF-A425-0E69-00D48B0CF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435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52"/>
    </mc:Choice>
    <mc:Fallback>
      <p:transition spd="slow" advTm="47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48F75-55ED-B7CF-5D74-E683755E6E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sp>
        <p:nvSpPr>
          <p:cNvPr id="3" name="Google Shape;1400;p34">
            <a:extLst>
              <a:ext uri="{FF2B5EF4-FFF2-40B4-BE49-F238E27FC236}">
                <a16:creationId xmlns:a16="http://schemas.microsoft.com/office/drawing/2014/main" id="{FBA72883-2CA2-93F3-D830-7B45E6DEA4AE}"/>
              </a:ext>
            </a:extLst>
          </p:cNvPr>
          <p:cNvSpPr txBox="1"/>
          <p:nvPr/>
        </p:nvSpPr>
        <p:spPr>
          <a:xfrm>
            <a:off x="352425" y="1326956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solidFill>
                  <a:srgbClr val="FF0066"/>
                </a:solidFill>
                <a:latin typeface="Poppins"/>
                <a:ea typeface="Poppins"/>
                <a:cs typeface="Poppins"/>
                <a:sym typeface="Poppins"/>
              </a:rPr>
              <a:t>HOW SHOULD WE ADDRESS “THE BAD” WITH RESPECT TO SPORTS FOODS AND UPF IN SPORT?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lang="en" sz="3200" b="1" kern="0" dirty="0">
                <a:solidFill>
                  <a:srgbClr val="FF006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38ABAA3-0D1C-33EF-E871-574B1318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880" y="1917700"/>
            <a:ext cx="197612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89B5E-8EB5-07E2-0A89-5435557E0FA0}"/>
              </a:ext>
            </a:extLst>
          </p:cNvPr>
          <p:cNvSpPr txBox="1"/>
          <p:nvPr/>
        </p:nvSpPr>
        <p:spPr>
          <a:xfrm>
            <a:off x="559754" y="5904436"/>
            <a:ext cx="6184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Consider sustainable food practices in your general life and in relation to sport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7D905-235E-9BFB-6B40-97C1F7529F16}"/>
              </a:ext>
            </a:extLst>
          </p:cNvPr>
          <p:cNvSpPr txBox="1"/>
          <p:nvPr/>
        </p:nvSpPr>
        <p:spPr>
          <a:xfrm>
            <a:off x="597463" y="5089481"/>
            <a:ext cx="5971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When scenarios are more flexible – practise the healthiest options </a:t>
            </a:r>
          </a:p>
        </p:txBody>
      </p:sp>
      <p:pic>
        <p:nvPicPr>
          <p:cNvPr id="10246" name="Picture 6" descr="Lift Your Game">
            <a:extLst>
              <a:ext uri="{FF2B5EF4-FFF2-40B4-BE49-F238E27FC236}">
                <a16:creationId xmlns:a16="http://schemas.microsoft.com/office/drawing/2014/main" id="{5C880E21-2552-FEA8-583A-0BDAE76E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52" y="2082801"/>
            <a:ext cx="3428524" cy="342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FE1EB-52DC-0CBC-7344-D9C576F26F8B}"/>
              </a:ext>
            </a:extLst>
          </p:cNvPr>
          <p:cNvSpPr txBox="1"/>
          <p:nvPr/>
        </p:nvSpPr>
        <p:spPr>
          <a:xfrm>
            <a:off x="521494" y="1917700"/>
            <a:ext cx="6453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Understand your needs as an athlete and when sports foods are needed/beneficial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AU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DFA32-AA7E-B78C-C837-C2289EB0CC19}"/>
              </a:ext>
            </a:extLst>
          </p:cNvPr>
          <p:cNvSpPr txBox="1"/>
          <p:nvPr/>
        </p:nvSpPr>
        <p:spPr>
          <a:xfrm>
            <a:off x="635172" y="328701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Confine the use of ultra-processed foods to scenarios where athletic lifestyle or sports needs make them high value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3BA83D-70E0-7846-F9AB-47DD08543DAD}"/>
              </a:ext>
            </a:extLst>
          </p:cNvPr>
          <p:cNvSpPr txBox="1"/>
          <p:nvPr/>
        </p:nvSpPr>
        <p:spPr>
          <a:xfrm>
            <a:off x="516364" y="4342136"/>
            <a:ext cx="6375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Choose the least processed version of foods/drinks to provide what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8C2B4-3AC8-FE81-C302-3B9911F395EE}"/>
              </a:ext>
            </a:extLst>
          </p:cNvPr>
          <p:cNvSpPr txBox="1"/>
          <p:nvPr/>
        </p:nvSpPr>
        <p:spPr>
          <a:xfrm>
            <a:off x="498070" y="2635351"/>
            <a:ext cx="6184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Poppins" panose="00000500000000000000" pitchFamily="2" charset="0"/>
                <a:cs typeface="Poppins" panose="00000500000000000000" pitchFamily="2" charset="0"/>
              </a:rPr>
              <a:t>Choose batch tested product where possible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968B83B-DDC4-5B32-74D9-1CDFC04474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9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36"/>
    </mc:Choice>
    <mc:Fallback>
      <p:transition spd="slow" advTm="4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D4024-CF8F-E7E4-369A-584D53D94C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pic>
        <p:nvPicPr>
          <p:cNvPr id="3" name="Google Shape;1340;p28" descr="the good the bad and the ugly - Google Search - Google Chrome">
            <a:extLst>
              <a:ext uri="{FF2B5EF4-FFF2-40B4-BE49-F238E27FC236}">
                <a16:creationId xmlns:a16="http://schemas.microsoft.com/office/drawing/2014/main" id="{97C521F3-EFF9-C225-4A7B-C1021F39EA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91900" y="4728856"/>
            <a:ext cx="800100" cy="212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and person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9EF97C51-5392-12FE-FAD0-7EF57277B7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29876" r="66852" b="52840"/>
          <a:stretch/>
        </p:blipFill>
        <p:spPr>
          <a:xfrm rot="5400000">
            <a:off x="38100" y="393700"/>
            <a:ext cx="1270000" cy="88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626D9-5164-3023-406A-5B98DB7277A1}"/>
              </a:ext>
            </a:extLst>
          </p:cNvPr>
          <p:cNvSpPr txBox="1"/>
          <p:nvPr/>
        </p:nvSpPr>
        <p:spPr>
          <a:xfrm>
            <a:off x="1117600" y="114196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/>
              <a:t>BurkeGPT</a:t>
            </a:r>
            <a:r>
              <a:rPr lang="en-AU" b="1" baseline="30000" dirty="0" err="1"/>
              <a:t>TM</a:t>
            </a:r>
            <a:endParaRPr lang="en-AU" b="1" dirty="0"/>
          </a:p>
        </p:txBody>
      </p:sp>
      <p:pic>
        <p:nvPicPr>
          <p:cNvPr id="11" name="Graphic 10" descr="Brainstorm outline">
            <a:extLst>
              <a:ext uri="{FF2B5EF4-FFF2-40B4-BE49-F238E27FC236}">
                <a16:creationId xmlns:a16="http://schemas.microsoft.com/office/drawing/2014/main" id="{2853CEB6-B6A9-25D4-972C-75579BC7E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7600" y="332602"/>
            <a:ext cx="914400" cy="914400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6E582E39-0027-D8AE-0072-9CC9E576AE3B}"/>
              </a:ext>
            </a:extLst>
          </p:cNvPr>
          <p:cNvSpPr/>
          <p:nvPr/>
        </p:nvSpPr>
        <p:spPr>
          <a:xfrm rot="16200000">
            <a:off x="808164" y="2601335"/>
            <a:ext cx="3976324" cy="3871802"/>
          </a:xfrm>
          <a:prstGeom prst="blockArc">
            <a:avLst>
              <a:gd name="adj1" fmla="val 16207525"/>
              <a:gd name="adj2" fmla="val 0"/>
              <a:gd name="adj3" fmla="val 25000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Freeform 34">
            <a:extLst>
              <a:ext uri="{FF2B5EF4-FFF2-40B4-BE49-F238E27FC236}">
                <a16:creationId xmlns:a16="http://schemas.microsoft.com/office/drawing/2014/main" id="{C2ED071F-6DDA-2162-E74E-2B7BC7A6F586}"/>
              </a:ext>
            </a:extLst>
          </p:cNvPr>
          <p:cNvSpPr/>
          <p:nvPr/>
        </p:nvSpPr>
        <p:spPr>
          <a:xfrm>
            <a:off x="860424" y="4312657"/>
            <a:ext cx="1985519" cy="2077596"/>
          </a:xfrm>
          <a:custGeom>
            <a:avLst/>
            <a:gdLst>
              <a:gd name="connsiteX0" fmla="*/ 1200797 w 4795538"/>
              <a:gd name="connsiteY0" fmla="*/ 0 h 5339262"/>
              <a:gd name="connsiteX1" fmla="*/ 1559785 w 4795538"/>
              <a:gd name="connsiteY1" fmla="*/ 538482 h 5339262"/>
              <a:gd name="connsiteX2" fmla="*/ 2400396 w 4795538"/>
              <a:gd name="connsiteY2" fmla="*/ 538482 h 5339262"/>
              <a:gd name="connsiteX3" fmla="*/ 4795538 w 4795538"/>
              <a:gd name="connsiteY3" fmla="*/ 2938872 h 5339262"/>
              <a:gd name="connsiteX4" fmla="*/ 4790283 w 4795538"/>
              <a:gd name="connsiteY4" fmla="*/ 5339262 h 5339262"/>
              <a:gd name="connsiteX5" fmla="*/ 0 w 4795538"/>
              <a:gd name="connsiteY5" fmla="*/ 538482 h 5339262"/>
              <a:gd name="connsiteX6" fmla="*/ 841809 w 4795538"/>
              <a:gd name="connsiteY6" fmla="*/ 538482 h 533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5538" h="5339262">
                <a:moveTo>
                  <a:pt x="1200797" y="0"/>
                </a:moveTo>
                <a:lnTo>
                  <a:pt x="1559785" y="538482"/>
                </a:lnTo>
                <a:lnTo>
                  <a:pt x="2400396" y="538482"/>
                </a:lnTo>
                <a:cubicBezTo>
                  <a:pt x="2400396" y="1862133"/>
                  <a:pt x="3471890" y="2935975"/>
                  <a:pt x="4795538" y="2938872"/>
                </a:cubicBezTo>
                <a:cubicBezTo>
                  <a:pt x="4793786" y="3739002"/>
                  <a:pt x="4792035" y="4539132"/>
                  <a:pt x="4790283" y="5339262"/>
                </a:cubicBezTo>
                <a:cubicBezTo>
                  <a:pt x="2142988" y="5333467"/>
                  <a:pt x="0" y="3185783"/>
                  <a:pt x="0" y="538482"/>
                </a:cubicBezTo>
                <a:lnTo>
                  <a:pt x="841809" y="538482"/>
                </a:lnTo>
                <a:close/>
              </a:path>
            </a:pathLst>
          </a:custGeom>
          <a:solidFill>
            <a:srgbClr val="FC0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40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Freeform 37">
            <a:extLst>
              <a:ext uri="{FF2B5EF4-FFF2-40B4-BE49-F238E27FC236}">
                <a16:creationId xmlns:a16="http://schemas.microsoft.com/office/drawing/2014/main" id="{6C817AB2-0B67-2ADD-320A-522F2E2D085A}"/>
              </a:ext>
            </a:extLst>
          </p:cNvPr>
          <p:cNvSpPr/>
          <p:nvPr/>
        </p:nvSpPr>
        <p:spPr>
          <a:xfrm rot="5400000">
            <a:off x="2686175" y="4369602"/>
            <a:ext cx="1878417" cy="2162885"/>
          </a:xfrm>
          <a:custGeom>
            <a:avLst/>
            <a:gdLst>
              <a:gd name="connsiteX0" fmla="*/ 0 w 4795538"/>
              <a:gd name="connsiteY0" fmla="*/ 2400390 h 5344164"/>
              <a:gd name="connsiteX1" fmla="*/ 5255 w 4795538"/>
              <a:gd name="connsiteY1" fmla="*/ 0 h 5344164"/>
              <a:gd name="connsiteX2" fmla="*/ 4795538 w 4795538"/>
              <a:gd name="connsiteY2" fmla="*/ 4800780 h 5344164"/>
              <a:gd name="connsiteX3" fmla="*/ 3926007 w 4795538"/>
              <a:gd name="connsiteY3" fmla="*/ 4800780 h 5344164"/>
              <a:gd name="connsiteX4" fmla="*/ 3563751 w 4795538"/>
              <a:gd name="connsiteY4" fmla="*/ 5344164 h 5344164"/>
              <a:gd name="connsiteX5" fmla="*/ 3201495 w 4795538"/>
              <a:gd name="connsiteY5" fmla="*/ 4800780 h 5344164"/>
              <a:gd name="connsiteX6" fmla="*/ 2395142 w 4795538"/>
              <a:gd name="connsiteY6" fmla="*/ 4800780 h 5344164"/>
              <a:gd name="connsiteX7" fmla="*/ 0 w 4795538"/>
              <a:gd name="connsiteY7" fmla="*/ 2400390 h 53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5538" h="5344164">
                <a:moveTo>
                  <a:pt x="0" y="2400390"/>
                </a:moveTo>
                <a:cubicBezTo>
                  <a:pt x="1752" y="1600260"/>
                  <a:pt x="3503" y="800130"/>
                  <a:pt x="5255" y="0"/>
                </a:cubicBezTo>
                <a:cubicBezTo>
                  <a:pt x="2652550" y="5794"/>
                  <a:pt x="4795538" y="2153479"/>
                  <a:pt x="4795538" y="4800780"/>
                </a:cubicBezTo>
                <a:lnTo>
                  <a:pt x="3926007" y="4800780"/>
                </a:lnTo>
                <a:lnTo>
                  <a:pt x="3563751" y="5344164"/>
                </a:lnTo>
                <a:lnTo>
                  <a:pt x="3201495" y="4800780"/>
                </a:lnTo>
                <a:lnTo>
                  <a:pt x="2395142" y="4800780"/>
                </a:lnTo>
                <a:cubicBezTo>
                  <a:pt x="2395142" y="3477129"/>
                  <a:pt x="1323648" y="2403287"/>
                  <a:pt x="0" y="2400390"/>
                </a:cubicBezTo>
                <a:close/>
              </a:path>
            </a:pathLst>
          </a:custGeom>
          <a:solidFill>
            <a:srgbClr val="A616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Freeform 35">
            <a:extLst>
              <a:ext uri="{FF2B5EF4-FFF2-40B4-BE49-F238E27FC236}">
                <a16:creationId xmlns:a16="http://schemas.microsoft.com/office/drawing/2014/main" id="{EA669BF4-53C9-DEFC-1812-107EF8FE1DC3}"/>
              </a:ext>
            </a:extLst>
          </p:cNvPr>
          <p:cNvSpPr/>
          <p:nvPr/>
        </p:nvSpPr>
        <p:spPr>
          <a:xfrm>
            <a:off x="2822963" y="2545343"/>
            <a:ext cx="1883863" cy="2183513"/>
          </a:xfrm>
          <a:custGeom>
            <a:avLst/>
            <a:gdLst>
              <a:gd name="connsiteX0" fmla="*/ 5255 w 4795538"/>
              <a:gd name="connsiteY0" fmla="*/ 0 h 5349418"/>
              <a:gd name="connsiteX1" fmla="*/ 4795538 w 4795538"/>
              <a:gd name="connsiteY1" fmla="*/ 4800780 h 5349418"/>
              <a:gd name="connsiteX2" fmla="*/ 3960503 w 4795538"/>
              <a:gd name="connsiteY2" fmla="*/ 4800780 h 5349418"/>
              <a:gd name="connsiteX3" fmla="*/ 3594744 w 4795538"/>
              <a:gd name="connsiteY3" fmla="*/ 5349418 h 5349418"/>
              <a:gd name="connsiteX4" fmla="*/ 3228985 w 4795538"/>
              <a:gd name="connsiteY4" fmla="*/ 4800780 h 5349418"/>
              <a:gd name="connsiteX5" fmla="*/ 2395142 w 4795538"/>
              <a:gd name="connsiteY5" fmla="*/ 4800780 h 5349418"/>
              <a:gd name="connsiteX6" fmla="*/ 0 w 4795538"/>
              <a:gd name="connsiteY6" fmla="*/ 2400390 h 5349418"/>
              <a:gd name="connsiteX7" fmla="*/ 5255 w 4795538"/>
              <a:gd name="connsiteY7" fmla="*/ 0 h 534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5538" h="5349418">
                <a:moveTo>
                  <a:pt x="5255" y="0"/>
                </a:moveTo>
                <a:cubicBezTo>
                  <a:pt x="2652550" y="5795"/>
                  <a:pt x="4795538" y="2153479"/>
                  <a:pt x="4795538" y="4800780"/>
                </a:cubicBezTo>
                <a:lnTo>
                  <a:pt x="3960503" y="4800780"/>
                </a:lnTo>
                <a:lnTo>
                  <a:pt x="3594744" y="5349418"/>
                </a:lnTo>
                <a:lnTo>
                  <a:pt x="3228985" y="4800780"/>
                </a:lnTo>
                <a:lnTo>
                  <a:pt x="2395142" y="4800780"/>
                </a:lnTo>
                <a:cubicBezTo>
                  <a:pt x="2395142" y="3477129"/>
                  <a:pt x="1323648" y="2403287"/>
                  <a:pt x="0" y="2400390"/>
                </a:cubicBezTo>
                <a:cubicBezTo>
                  <a:pt x="1752" y="1600260"/>
                  <a:pt x="3503" y="800130"/>
                  <a:pt x="5255" y="0"/>
                </a:cubicBezTo>
                <a:close/>
              </a:path>
            </a:pathLst>
          </a:custGeom>
          <a:solidFill>
            <a:srgbClr val="FD8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51F5D0-F448-4C54-DA01-080769FBC9EE}"/>
              </a:ext>
            </a:extLst>
          </p:cNvPr>
          <p:cNvSpPr txBox="1"/>
          <p:nvPr/>
        </p:nvSpPr>
        <p:spPr>
          <a:xfrm>
            <a:off x="3420446" y="4996161"/>
            <a:ext cx="856325" cy="738664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Early 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Main-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stream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8233F-F20A-CD13-AF51-839A0FD0050F}"/>
              </a:ext>
            </a:extLst>
          </p:cNvPr>
          <p:cNvSpPr txBox="1"/>
          <p:nvPr/>
        </p:nvSpPr>
        <p:spPr>
          <a:xfrm>
            <a:off x="1266586" y="5263680"/>
            <a:ext cx="1271502" cy="738664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Saturation-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Tipping 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    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C7E3DB-4E15-FB96-7C37-B30F432C2D89}"/>
              </a:ext>
            </a:extLst>
          </p:cNvPr>
          <p:cNvSpPr txBox="1"/>
          <p:nvPr/>
        </p:nvSpPr>
        <p:spPr>
          <a:xfrm>
            <a:off x="1408061" y="3161085"/>
            <a:ext cx="766557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We’re 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over 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629EC-74EA-1A7B-6DD2-A5181459F8CE}"/>
              </a:ext>
            </a:extLst>
          </p:cNvPr>
          <p:cNvSpPr txBox="1"/>
          <p:nvPr/>
        </p:nvSpPr>
        <p:spPr>
          <a:xfrm>
            <a:off x="3097283" y="3101909"/>
            <a:ext cx="971741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1219170"/>
            <a:r>
              <a:rPr lang="en-US" sz="1400" b="1" dirty="0"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Falling </a:t>
            </a:r>
          </a:p>
          <a:p>
            <a:pPr defTabSz="1219170"/>
            <a:r>
              <a:rPr lang="en-US" sz="1400" b="1" dirty="0"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 in Love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FD16447-42A0-B7ED-174A-30E3C64666D4}"/>
              </a:ext>
            </a:extLst>
          </p:cNvPr>
          <p:cNvSpPr/>
          <p:nvPr/>
        </p:nvSpPr>
        <p:spPr>
          <a:xfrm>
            <a:off x="3188473" y="332602"/>
            <a:ext cx="7259541" cy="1066828"/>
          </a:xfrm>
          <a:prstGeom prst="wedgeEllipseCallout">
            <a:avLst>
              <a:gd name="adj1" fmla="val -56430"/>
              <a:gd name="adj2" fmla="val 60264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>
                <a:latin typeface="Poppins" panose="00000500000000000000" pitchFamily="2" charset="0"/>
                <a:cs typeface="Poppins" panose="00000500000000000000" pitchFamily="2" charset="0"/>
              </a:rPr>
              <a:t>Ultraprocessed</a:t>
            </a:r>
            <a:r>
              <a:rPr lang="en-AU" dirty="0">
                <a:latin typeface="Poppins" panose="00000500000000000000" pitchFamily="2" charset="0"/>
                <a:cs typeface="Poppins" panose="00000500000000000000" pitchFamily="2" charset="0"/>
              </a:rPr>
              <a:t> foods have contributed to confusion, the diet wars and a loss of belief in nutrition 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9EA8F-A41E-236B-49CC-32DFFD232807}"/>
              </a:ext>
            </a:extLst>
          </p:cNvPr>
          <p:cNvSpPr txBox="1"/>
          <p:nvPr/>
        </p:nvSpPr>
        <p:spPr>
          <a:xfrm>
            <a:off x="4345488" y="2127475"/>
            <a:ext cx="2844800" cy="93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A new diet appears</a:t>
            </a:r>
          </a:p>
          <a:p>
            <a:pPr marL="285750" indent="-285750">
              <a:buFontTx/>
              <a:buChar char="-"/>
            </a:pPr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A plausible theory</a:t>
            </a:r>
          </a:p>
          <a:p>
            <a:pPr marL="285750" indent="-285750">
              <a:buFontTx/>
              <a:buChar char="-"/>
            </a:pPr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Rules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B2669A-B7A3-7CF4-3BF8-1603086756B5}"/>
              </a:ext>
            </a:extLst>
          </p:cNvPr>
          <p:cNvSpPr txBox="1"/>
          <p:nvPr/>
        </p:nvSpPr>
        <p:spPr>
          <a:xfrm>
            <a:off x="7095038" y="2127475"/>
            <a:ext cx="2798379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Focus on whole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Eat adequate quality 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Eat plenty of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Prioritise nutrient density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Eat slowly to satisfaction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60880-9A9E-DC73-A583-DAB136DEA41C}"/>
              </a:ext>
            </a:extLst>
          </p:cNvPr>
          <p:cNvSpPr txBox="1"/>
          <p:nvPr/>
        </p:nvSpPr>
        <p:spPr>
          <a:xfrm>
            <a:off x="4795094" y="4667615"/>
            <a:ext cx="2299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Many people adopt it</a:t>
            </a:r>
          </a:p>
          <a:p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It works!</a:t>
            </a:r>
          </a:p>
        </p:txBody>
      </p:sp>
      <p:pic>
        <p:nvPicPr>
          <p:cNvPr id="25" name="Picture 24" descr="A picture containing table&#10;&#10;Description automatically generated">
            <a:extLst>
              <a:ext uri="{FF2B5EF4-FFF2-40B4-BE49-F238E27FC236}">
                <a16:creationId xmlns:a16="http://schemas.microsoft.com/office/drawing/2014/main" id="{AAE6CEAC-1617-B9EA-61E9-9372FF2811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64" y="3852908"/>
            <a:ext cx="3729942" cy="219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1DA873-B059-53DC-9474-FCB3566F57D6}"/>
              </a:ext>
            </a:extLst>
          </p:cNvPr>
          <p:cNvSpPr txBox="1"/>
          <p:nvPr/>
        </p:nvSpPr>
        <p:spPr>
          <a:xfrm>
            <a:off x="6817332" y="6082486"/>
            <a:ext cx="423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Reduced food availability = reduced energy intake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19A047-B242-F266-07F1-059F4FD900A8}"/>
              </a:ext>
            </a:extLst>
          </p:cNvPr>
          <p:cNvSpPr txBox="1"/>
          <p:nvPr/>
        </p:nvSpPr>
        <p:spPr>
          <a:xfrm>
            <a:off x="2029458" y="3853925"/>
            <a:ext cx="1533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The life cycle  of a diet</a:t>
            </a:r>
          </a:p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(Burke’s Law)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8B5B823B-ACC2-4E12-C2A1-69B1E70471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87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14"/>
    </mc:Choice>
    <mc:Fallback>
      <p:transition spd="slow" advTm="209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7" grpId="0"/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8" grpId="0" animBg="1"/>
      <p:bldP spid="13" grpId="0"/>
      <p:bldP spid="19" grpId="0" animBg="1"/>
      <p:bldP spid="24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D4024-CF8F-E7E4-369A-584D53D94C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pic>
        <p:nvPicPr>
          <p:cNvPr id="3" name="Google Shape;1340;p28" descr="the good the bad and the ugly - Google Search - Google Chrome">
            <a:extLst>
              <a:ext uri="{FF2B5EF4-FFF2-40B4-BE49-F238E27FC236}">
                <a16:creationId xmlns:a16="http://schemas.microsoft.com/office/drawing/2014/main" id="{97C521F3-EFF9-C225-4A7B-C1021F39EA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91900" y="4728856"/>
            <a:ext cx="800100" cy="212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and person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9EF97C51-5392-12FE-FAD0-7EF57277B7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29876" r="66852" b="52840"/>
          <a:stretch/>
        </p:blipFill>
        <p:spPr>
          <a:xfrm rot="5400000">
            <a:off x="38100" y="393700"/>
            <a:ext cx="1270000" cy="88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626D9-5164-3023-406A-5B98DB7277A1}"/>
              </a:ext>
            </a:extLst>
          </p:cNvPr>
          <p:cNvSpPr txBox="1"/>
          <p:nvPr/>
        </p:nvSpPr>
        <p:spPr>
          <a:xfrm>
            <a:off x="1117600" y="114196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/>
              <a:t>BurkeGPT</a:t>
            </a:r>
            <a:r>
              <a:rPr lang="en-AU" b="1" baseline="30000" dirty="0" err="1"/>
              <a:t>TM</a:t>
            </a:r>
            <a:endParaRPr lang="en-AU" b="1" dirty="0"/>
          </a:p>
        </p:txBody>
      </p:sp>
      <p:pic>
        <p:nvPicPr>
          <p:cNvPr id="11" name="Graphic 10" descr="Brainstorm outline">
            <a:extLst>
              <a:ext uri="{FF2B5EF4-FFF2-40B4-BE49-F238E27FC236}">
                <a16:creationId xmlns:a16="http://schemas.microsoft.com/office/drawing/2014/main" id="{2853CEB6-B6A9-25D4-972C-75579BC7E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7600" y="332602"/>
            <a:ext cx="914400" cy="914400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6E582E39-0027-D8AE-0072-9CC9E576AE3B}"/>
              </a:ext>
            </a:extLst>
          </p:cNvPr>
          <p:cNvSpPr/>
          <p:nvPr/>
        </p:nvSpPr>
        <p:spPr>
          <a:xfrm rot="16200000">
            <a:off x="808164" y="2601335"/>
            <a:ext cx="3976324" cy="3871802"/>
          </a:xfrm>
          <a:prstGeom prst="blockArc">
            <a:avLst>
              <a:gd name="adj1" fmla="val 16207525"/>
              <a:gd name="adj2" fmla="val 0"/>
              <a:gd name="adj3" fmla="val 25000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4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Freeform 34">
            <a:extLst>
              <a:ext uri="{FF2B5EF4-FFF2-40B4-BE49-F238E27FC236}">
                <a16:creationId xmlns:a16="http://schemas.microsoft.com/office/drawing/2014/main" id="{C2ED071F-6DDA-2162-E74E-2B7BC7A6F586}"/>
              </a:ext>
            </a:extLst>
          </p:cNvPr>
          <p:cNvSpPr/>
          <p:nvPr/>
        </p:nvSpPr>
        <p:spPr>
          <a:xfrm>
            <a:off x="860424" y="4312657"/>
            <a:ext cx="1985519" cy="2077596"/>
          </a:xfrm>
          <a:custGeom>
            <a:avLst/>
            <a:gdLst>
              <a:gd name="connsiteX0" fmla="*/ 1200797 w 4795538"/>
              <a:gd name="connsiteY0" fmla="*/ 0 h 5339262"/>
              <a:gd name="connsiteX1" fmla="*/ 1559785 w 4795538"/>
              <a:gd name="connsiteY1" fmla="*/ 538482 h 5339262"/>
              <a:gd name="connsiteX2" fmla="*/ 2400396 w 4795538"/>
              <a:gd name="connsiteY2" fmla="*/ 538482 h 5339262"/>
              <a:gd name="connsiteX3" fmla="*/ 4795538 w 4795538"/>
              <a:gd name="connsiteY3" fmla="*/ 2938872 h 5339262"/>
              <a:gd name="connsiteX4" fmla="*/ 4790283 w 4795538"/>
              <a:gd name="connsiteY4" fmla="*/ 5339262 h 5339262"/>
              <a:gd name="connsiteX5" fmla="*/ 0 w 4795538"/>
              <a:gd name="connsiteY5" fmla="*/ 538482 h 5339262"/>
              <a:gd name="connsiteX6" fmla="*/ 841809 w 4795538"/>
              <a:gd name="connsiteY6" fmla="*/ 538482 h 533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5538" h="5339262">
                <a:moveTo>
                  <a:pt x="1200797" y="0"/>
                </a:moveTo>
                <a:lnTo>
                  <a:pt x="1559785" y="538482"/>
                </a:lnTo>
                <a:lnTo>
                  <a:pt x="2400396" y="538482"/>
                </a:lnTo>
                <a:cubicBezTo>
                  <a:pt x="2400396" y="1862133"/>
                  <a:pt x="3471890" y="2935975"/>
                  <a:pt x="4795538" y="2938872"/>
                </a:cubicBezTo>
                <a:cubicBezTo>
                  <a:pt x="4793786" y="3739002"/>
                  <a:pt x="4792035" y="4539132"/>
                  <a:pt x="4790283" y="5339262"/>
                </a:cubicBezTo>
                <a:cubicBezTo>
                  <a:pt x="2142988" y="5333467"/>
                  <a:pt x="0" y="3185783"/>
                  <a:pt x="0" y="538482"/>
                </a:cubicBezTo>
                <a:lnTo>
                  <a:pt x="841809" y="538482"/>
                </a:lnTo>
                <a:close/>
              </a:path>
            </a:pathLst>
          </a:custGeom>
          <a:solidFill>
            <a:srgbClr val="FC0D1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40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8233F-F20A-CD13-AF51-839A0FD0050F}"/>
              </a:ext>
            </a:extLst>
          </p:cNvPr>
          <p:cNvSpPr txBox="1"/>
          <p:nvPr/>
        </p:nvSpPr>
        <p:spPr>
          <a:xfrm>
            <a:off x="1266586" y="5263680"/>
            <a:ext cx="1271502" cy="738664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Saturation-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Tipping 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       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C7E3DB-4E15-FB96-7C37-B30F432C2D89}"/>
              </a:ext>
            </a:extLst>
          </p:cNvPr>
          <p:cNvSpPr txBox="1"/>
          <p:nvPr/>
        </p:nvSpPr>
        <p:spPr>
          <a:xfrm>
            <a:off x="1408061" y="3161085"/>
            <a:ext cx="766557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We’re </a:t>
            </a:r>
          </a:p>
          <a:p>
            <a:pPr defTabSz="1219170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over it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FD16447-42A0-B7ED-174A-30E3C64666D4}"/>
              </a:ext>
            </a:extLst>
          </p:cNvPr>
          <p:cNvSpPr/>
          <p:nvPr/>
        </p:nvSpPr>
        <p:spPr>
          <a:xfrm>
            <a:off x="3188473" y="332602"/>
            <a:ext cx="7259541" cy="1066828"/>
          </a:xfrm>
          <a:prstGeom prst="wedgeEllipseCallout">
            <a:avLst>
              <a:gd name="adj1" fmla="val -56430"/>
              <a:gd name="adj2" fmla="val 60264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>
                <a:latin typeface="Poppins" panose="00000500000000000000" pitchFamily="2" charset="0"/>
                <a:cs typeface="Poppins" panose="00000500000000000000" pitchFamily="2" charset="0"/>
              </a:rPr>
              <a:t>Ultraprocessed</a:t>
            </a:r>
            <a:r>
              <a:rPr lang="en-AU" dirty="0">
                <a:latin typeface="Poppins" panose="00000500000000000000" pitchFamily="2" charset="0"/>
                <a:cs typeface="Poppins" panose="00000500000000000000" pitchFamily="2" charset="0"/>
              </a:rPr>
              <a:t> foods have contributed to confusion, the diet wars and a loss of belief in nutrition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64D89-9AD9-F987-9ABD-81782BF7658B}"/>
              </a:ext>
            </a:extLst>
          </p:cNvPr>
          <p:cNvSpPr txBox="1"/>
          <p:nvPr/>
        </p:nvSpPr>
        <p:spPr>
          <a:xfrm>
            <a:off x="2029458" y="3853925"/>
            <a:ext cx="1533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The life cycle  of a diet</a:t>
            </a:r>
          </a:p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(Burke’s Law)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85D6D-5941-E894-EE9A-A24FDB840C63}"/>
              </a:ext>
            </a:extLst>
          </p:cNvPr>
          <p:cNvSpPr txBox="1"/>
          <p:nvPr/>
        </p:nvSpPr>
        <p:spPr>
          <a:xfrm>
            <a:off x="5295685" y="2150927"/>
            <a:ext cx="38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There is now a commercial opportunity for this diet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99E8B-A9DD-9B45-D137-D5F303D1B70A}"/>
              </a:ext>
            </a:extLst>
          </p:cNvPr>
          <p:cNvSpPr txBox="1"/>
          <p:nvPr/>
        </p:nvSpPr>
        <p:spPr>
          <a:xfrm>
            <a:off x="5295685" y="3624339"/>
            <a:ext cx="38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Food industry creates bespoke foods for this diet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4C3A2-E79D-53EC-0F2C-BA8C89DC6C92}"/>
              </a:ext>
            </a:extLst>
          </p:cNvPr>
          <p:cNvSpPr txBox="1"/>
          <p:nvPr/>
        </p:nvSpPr>
        <p:spPr>
          <a:xfrm>
            <a:off x="4270355" y="4913286"/>
            <a:ext cx="245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Food availability is restored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3EDF3-7BA6-6BEC-D4D9-CD8A0A1B13CA}"/>
              </a:ext>
            </a:extLst>
          </p:cNvPr>
          <p:cNvSpPr txBox="1"/>
          <p:nvPr/>
        </p:nvSpPr>
        <p:spPr>
          <a:xfrm>
            <a:off x="7520098" y="4858518"/>
            <a:ext cx="264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Bespoke foods are UPF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DA4DF4-EE62-B1D7-0CB5-69DDE9E24A32}"/>
              </a:ext>
            </a:extLst>
          </p:cNvPr>
          <p:cNvSpPr txBox="1"/>
          <p:nvPr/>
        </p:nvSpPr>
        <p:spPr>
          <a:xfrm>
            <a:off x="5450627" y="6158508"/>
            <a:ext cx="387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Poppins" panose="00000500000000000000" pitchFamily="2" charset="0"/>
                <a:cs typeface="Poppins" panose="00000500000000000000" pitchFamily="2" charset="0"/>
              </a:rPr>
              <a:t>The diet stops “working”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26C987D-BD3A-B0C5-F145-BC7E8D6ACF18}"/>
              </a:ext>
            </a:extLst>
          </p:cNvPr>
          <p:cNvSpPr/>
          <p:nvPr/>
        </p:nvSpPr>
        <p:spPr>
          <a:xfrm>
            <a:off x="7174436" y="2953796"/>
            <a:ext cx="288512" cy="598891"/>
          </a:xfrm>
          <a:prstGeom prst="downArrow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855B707B-3E63-0881-1010-42938B41415E}"/>
              </a:ext>
            </a:extLst>
          </p:cNvPr>
          <p:cNvSpPr/>
          <p:nvPr/>
        </p:nvSpPr>
        <p:spPr>
          <a:xfrm rot="2599679">
            <a:off x="6585875" y="4307075"/>
            <a:ext cx="288512" cy="598891"/>
          </a:xfrm>
          <a:prstGeom prst="downArrow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20E51E4B-4546-D93F-C0CC-5BAA7A3974D3}"/>
              </a:ext>
            </a:extLst>
          </p:cNvPr>
          <p:cNvSpPr/>
          <p:nvPr/>
        </p:nvSpPr>
        <p:spPr>
          <a:xfrm rot="18660043">
            <a:off x="7762713" y="4330684"/>
            <a:ext cx="259528" cy="551674"/>
          </a:xfrm>
          <a:prstGeom prst="downArrow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BF60C6F0-308A-A60F-9A98-77D95A12B04B}"/>
              </a:ext>
            </a:extLst>
          </p:cNvPr>
          <p:cNvSpPr/>
          <p:nvPr/>
        </p:nvSpPr>
        <p:spPr>
          <a:xfrm>
            <a:off x="7192011" y="5403453"/>
            <a:ext cx="288512" cy="598891"/>
          </a:xfrm>
          <a:prstGeom prst="downArrow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8" name="Picture 4" descr="Barometer - Free weather icons">
            <a:extLst>
              <a:ext uri="{FF2B5EF4-FFF2-40B4-BE49-F238E27FC236}">
                <a16:creationId xmlns:a16="http://schemas.microsoft.com/office/drawing/2014/main" id="{5AF82D47-1BCE-1E86-2EA7-710086A2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37" y="3357489"/>
            <a:ext cx="875840" cy="8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Cartoon Boy Gets Ready To Eat A Large Bowl Of Ice Cream. Stock Photo,  Picture And Royalty Free Image. Image 15228996.">
            <a:extLst>
              <a:ext uri="{FF2B5EF4-FFF2-40B4-BE49-F238E27FC236}">
                <a16:creationId xmlns:a16="http://schemas.microsoft.com/office/drawing/2014/main" id="{11535728-5D47-7268-ED93-005ACCBF7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2829312"/>
            <a:ext cx="1862138" cy="14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073494BF-0304-BECD-7DF2-35D6DB7DD4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63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81"/>
    </mc:Choice>
    <mc:Fallback>
      <p:transition spd="slow" advTm="8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5" grpId="0"/>
      <p:bldP spid="10" grpId="0"/>
      <p:bldP spid="12" grpId="0"/>
      <p:bldP spid="14" grpId="0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ED676-957B-0788-A2B6-C42C8BCFE0F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61325" y="6356351"/>
            <a:ext cx="2844800" cy="365125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AF127-E95C-8BDF-7E49-906781390264}"/>
              </a:ext>
            </a:extLst>
          </p:cNvPr>
          <p:cNvSpPr txBox="1"/>
          <p:nvPr/>
        </p:nvSpPr>
        <p:spPr>
          <a:xfrm>
            <a:off x="599860" y="655502"/>
            <a:ext cx="3871802" cy="369332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it started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41EF0-2B19-EA69-A806-FF77AD732BF4}"/>
              </a:ext>
            </a:extLst>
          </p:cNvPr>
          <p:cNvSpPr txBox="1"/>
          <p:nvPr/>
        </p:nvSpPr>
        <p:spPr>
          <a:xfrm>
            <a:off x="6829210" y="655502"/>
            <a:ext cx="3871802" cy="369332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How it’s going</a:t>
            </a:r>
          </a:p>
        </p:txBody>
      </p:sp>
      <p:pic>
        <p:nvPicPr>
          <p:cNvPr id="5" name="Picture 2" descr="What to Eat on the Paleo Diet">
            <a:extLst>
              <a:ext uri="{FF2B5EF4-FFF2-40B4-BE49-F238E27FC236}">
                <a16:creationId xmlns:a16="http://schemas.microsoft.com/office/drawing/2014/main" id="{834C9360-69C4-5227-06AB-8F39A7D9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5" y="4023346"/>
            <a:ext cx="3871802" cy="163208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ecx.images-amazon.com/images/I/51254%2B9nRxL._SX330_BO1,204,203,200_.jpg">
            <a:extLst>
              <a:ext uri="{FF2B5EF4-FFF2-40B4-BE49-F238E27FC236}">
                <a16:creationId xmlns:a16="http://schemas.microsoft.com/office/drawing/2014/main" id="{9EAAEC49-1F37-C083-99F7-5F8229776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0" y="1570478"/>
            <a:ext cx="1638186" cy="246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710516-A688-082D-C6DF-621D2C31813A}"/>
              </a:ext>
            </a:extLst>
          </p:cNvPr>
          <p:cNvSpPr/>
          <p:nvPr/>
        </p:nvSpPr>
        <p:spPr>
          <a:xfrm>
            <a:off x="2238046" y="1608613"/>
            <a:ext cx="2327245" cy="24622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Grass-produced meats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Fish/seafood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Fresh fruits and veggies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Eggs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Nuts and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Healthful oils (olive, walnut, flaxseed, macadamia, avocado, coconut)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E6CB7-3F0E-2820-5279-7F5CBA9DA66A}"/>
              </a:ext>
            </a:extLst>
          </p:cNvPr>
          <p:cNvSpPr txBox="1"/>
          <p:nvPr/>
        </p:nvSpPr>
        <p:spPr>
          <a:xfrm rot="21445539">
            <a:off x="114800" y="4638077"/>
            <a:ext cx="2176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Weight loss and metabolic rate</a:t>
            </a:r>
          </a:p>
        </p:txBody>
      </p:sp>
      <p:pic>
        <p:nvPicPr>
          <p:cNvPr id="9" name="Picture 6" descr="Image result for paleo recipes">
            <a:extLst>
              <a:ext uri="{FF2B5EF4-FFF2-40B4-BE49-F238E27FC236}">
                <a16:creationId xmlns:a16="http://schemas.microsoft.com/office/drawing/2014/main" id="{C2B5AEB2-AC83-7088-D4B3-F38822C4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97" y="4236836"/>
            <a:ext cx="1813636" cy="12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paleo bars you were born to eat them">
            <a:extLst>
              <a:ext uri="{FF2B5EF4-FFF2-40B4-BE49-F238E27FC236}">
                <a16:creationId xmlns:a16="http://schemas.microsoft.com/office/drawing/2014/main" id="{22A37D43-D21D-AB66-6496-735EB8F8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962" y="1576935"/>
            <a:ext cx="2062837" cy="207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home.perfectlypaleo.netdna-cdn.com/wp-content/uploads/2014/03/ACLoRes.jpg">
            <a:extLst>
              <a:ext uri="{FF2B5EF4-FFF2-40B4-BE49-F238E27FC236}">
                <a16:creationId xmlns:a16="http://schemas.microsoft.com/office/drawing/2014/main" id="{27E8FE8F-C57E-44D3-4FBC-F7FB5FDC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23" y="3670484"/>
            <a:ext cx="2272392" cy="15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354C70-5F4A-8424-B125-ED32D6CA3C81}"/>
              </a:ext>
            </a:extLst>
          </p:cNvPr>
          <p:cNvSpPr/>
          <p:nvPr/>
        </p:nvSpPr>
        <p:spPr>
          <a:xfrm>
            <a:off x="8155310" y="2649225"/>
            <a:ext cx="1563410" cy="156966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Raw honey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Grade B maple syrup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Molasses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Stevia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Agave 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Coconut sugar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Palm sugar</a:t>
            </a:r>
          </a:p>
        </p:txBody>
      </p:sp>
      <p:pic>
        <p:nvPicPr>
          <p:cNvPr id="13" name="Picture 4" descr="North Country India Pale Ale (IPA) Paleo IPA">
            <a:extLst>
              <a:ext uri="{FF2B5EF4-FFF2-40B4-BE49-F238E27FC236}">
                <a16:creationId xmlns:a16="http://schemas.microsoft.com/office/drawing/2014/main" id="{76B16056-98DD-F43C-BAFB-BCBF540C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720" y="4702705"/>
            <a:ext cx="647072" cy="12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Julian Bakery, Paleo Pancakes and Waffle Mix, 9 oz (256 g)">
            <a:extLst>
              <a:ext uri="{FF2B5EF4-FFF2-40B4-BE49-F238E27FC236}">
                <a16:creationId xmlns:a16="http://schemas.microsoft.com/office/drawing/2014/main" id="{341EC8C7-F882-395E-D34E-24D35223D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72" y="1612689"/>
            <a:ext cx="1046190" cy="10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45 Paleo Desserts on What The Fork Food Blog | whattheforkfoodblog.com">
            <a:extLst>
              <a:ext uri="{FF2B5EF4-FFF2-40B4-BE49-F238E27FC236}">
                <a16:creationId xmlns:a16="http://schemas.microsoft.com/office/drawing/2014/main" id="{C9020BA8-26ED-BEEB-46DE-853FEE2C1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1"/>
          <a:stretch/>
        </p:blipFill>
        <p:spPr bwMode="auto">
          <a:xfrm>
            <a:off x="6623573" y="3706398"/>
            <a:ext cx="1643022" cy="21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aleo snacks, #gluten free, dairy free, soy free, non-GMO, sugar-free | Paleo  snacks, Paleo challenge, How to eat paleo">
            <a:extLst>
              <a:ext uri="{FF2B5EF4-FFF2-40B4-BE49-F238E27FC236}">
                <a16:creationId xmlns:a16="http://schemas.microsoft.com/office/drawing/2014/main" id="{00ED9F16-FA62-5B6F-EF89-A9D858C7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85" y="1647657"/>
            <a:ext cx="1563410" cy="208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2AAA910-8F11-EBF1-8088-B74588E235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20" y="4446456"/>
            <a:ext cx="1816206" cy="2320124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D0A4648-6E0E-4034-1923-840285E7AE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39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23"/>
    </mc:Choice>
    <mc:Fallback>
      <p:transition spd="slow" advTm="5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4AF127-E95C-8BDF-7E49-906781390264}"/>
              </a:ext>
            </a:extLst>
          </p:cNvPr>
          <p:cNvSpPr txBox="1"/>
          <p:nvPr/>
        </p:nvSpPr>
        <p:spPr>
          <a:xfrm>
            <a:off x="599860" y="655502"/>
            <a:ext cx="3871802" cy="369332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it started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41EF0-2B19-EA69-A806-FF77AD732BF4}"/>
              </a:ext>
            </a:extLst>
          </p:cNvPr>
          <p:cNvSpPr txBox="1"/>
          <p:nvPr/>
        </p:nvSpPr>
        <p:spPr>
          <a:xfrm>
            <a:off x="6829210" y="655502"/>
            <a:ext cx="3871802" cy="369332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How it’s going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405A8A1-A62E-2EF1-7048-D7AE6068E717}"/>
              </a:ext>
            </a:extLst>
          </p:cNvPr>
          <p:cNvSpPr txBox="1">
            <a:spLocks/>
          </p:cNvSpPr>
          <p:nvPr/>
        </p:nvSpPr>
        <p:spPr>
          <a:xfrm>
            <a:off x="446191" y="2547445"/>
            <a:ext cx="3306659" cy="4091480"/>
          </a:xfrm>
          <a:prstGeom prst="rect">
            <a:avLst/>
          </a:prstGeom>
          <a:solidFill>
            <a:srgbClr val="9284F6"/>
          </a:solidFill>
          <a:ln>
            <a:solidFill>
              <a:schemeClr val="tx1"/>
            </a:solidFill>
          </a:ln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Pre-training: 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Bullet Proof coffee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 training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Cheese, peanut cookies,                                        electrolytes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 training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Whey and cream shake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Breakfast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Eggs and hollandaise sauce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Lunch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Fatty  mince “tacos” in lettuce  shells + cheese + sour cream + avocados + dressed salad 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DInner</a:t>
            </a:r>
            <a:endParaRPr lang="en-AU" sz="10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“risotto” made  with </a:t>
            </a:r>
            <a:r>
              <a:rPr lang="en-AU" sz="1000" b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cauli</a:t>
            </a: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rice + coconut cream  + salmon + vegetables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Dessert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Berries + cream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Snacks</a:t>
            </a:r>
          </a:p>
          <a:p>
            <a:pPr marL="0" indent="0" defTabSz="257175">
              <a:lnSpc>
                <a:spcPct val="120000"/>
              </a:lnSpc>
              <a:buNone/>
              <a:defRPr/>
            </a:pPr>
            <a:r>
              <a:rPr lang="en-AU" sz="1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Nut balls + free vegies</a:t>
            </a:r>
          </a:p>
          <a:p>
            <a:pPr marL="0" indent="0" defTabSz="257175">
              <a:buNone/>
              <a:defRPr/>
            </a:pPr>
            <a:endParaRPr lang="en-AU" sz="1000" dirty="0">
              <a:solidFill>
                <a:prstClr val="white"/>
              </a:solidFill>
              <a:latin typeface="Calibri"/>
            </a:endParaRPr>
          </a:p>
          <a:p>
            <a:pPr marL="0" indent="0" defTabSz="257175">
              <a:buNone/>
              <a:defRPr/>
            </a:pPr>
            <a:endParaRPr lang="en-AU" sz="1000" dirty="0">
              <a:solidFill>
                <a:prstClr val="white"/>
              </a:solidFill>
              <a:latin typeface="Calibri"/>
            </a:endParaRPr>
          </a:p>
          <a:p>
            <a:pPr marL="0" indent="0" defTabSz="257175">
              <a:buNone/>
              <a:defRPr/>
            </a:pPr>
            <a:endParaRPr lang="en-AU" sz="1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F2138-7930-EF6E-0145-4A988B91C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83" y="1314449"/>
            <a:ext cx="1807779" cy="2711669"/>
          </a:xfrm>
          <a:prstGeom prst="rect">
            <a:avLst/>
          </a:prstGeom>
          <a:solidFill>
            <a:srgbClr val="9284F6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8D84CC-DC2B-8BA9-B0D0-25A89C106EAA}"/>
              </a:ext>
            </a:extLst>
          </p:cNvPr>
          <p:cNvSpPr txBox="1"/>
          <p:nvPr/>
        </p:nvSpPr>
        <p:spPr>
          <a:xfrm>
            <a:off x="46561" y="1493752"/>
            <a:ext cx="2575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latin typeface="Poppins" panose="00000500000000000000" pitchFamily="2" charset="0"/>
                <a:cs typeface="Poppins" panose="00000500000000000000" pitchFamily="2" charset="0"/>
              </a:rPr>
              <a:t>#LCHF</a:t>
            </a:r>
          </a:p>
        </p:txBody>
      </p:sp>
      <p:pic>
        <p:nvPicPr>
          <p:cNvPr id="21" name="Picture 20" descr="LCHF scans - PowerPoint">
            <a:extLst>
              <a:ext uri="{FF2B5EF4-FFF2-40B4-BE49-F238E27FC236}">
                <a16:creationId xmlns:a16="http://schemas.microsoft.com/office/drawing/2014/main" id="{24418715-9478-968D-3832-0561CD92BD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7" t="22455" r="21645" b="13212"/>
          <a:stretch/>
        </p:blipFill>
        <p:spPr>
          <a:xfrm>
            <a:off x="8328458" y="1361661"/>
            <a:ext cx="2531913" cy="2517907"/>
          </a:xfrm>
          <a:prstGeom prst="rect">
            <a:avLst/>
          </a:prstGeom>
        </p:spPr>
      </p:pic>
      <p:pic>
        <p:nvPicPr>
          <p:cNvPr id="22" name="Picture 21" descr="#fatbombs hashtag on Twitter - Google Chrome">
            <a:extLst>
              <a:ext uri="{FF2B5EF4-FFF2-40B4-BE49-F238E27FC236}">
                <a16:creationId xmlns:a16="http://schemas.microsoft.com/office/drawing/2014/main" id="{60DA9F8D-04BF-8899-BB6B-AD8E57BB2B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9" t="42000" r="35288" b="29150"/>
          <a:stretch/>
        </p:blipFill>
        <p:spPr>
          <a:xfrm>
            <a:off x="8087278" y="3605721"/>
            <a:ext cx="2613734" cy="18164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F1F9B8-5681-6635-E89B-88B6C57929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00" t="35370" r="41818" b="29075"/>
          <a:stretch/>
        </p:blipFill>
        <p:spPr>
          <a:xfrm>
            <a:off x="6829210" y="2695864"/>
            <a:ext cx="1466377" cy="1078218"/>
          </a:xfrm>
          <a:prstGeom prst="rect">
            <a:avLst/>
          </a:prstGeom>
        </p:spPr>
      </p:pic>
      <p:pic>
        <p:nvPicPr>
          <p:cNvPr id="24" name="Picture 2" descr="Image result for lchf dessert cream cheese">
            <a:extLst>
              <a:ext uri="{FF2B5EF4-FFF2-40B4-BE49-F238E27FC236}">
                <a16:creationId xmlns:a16="http://schemas.microsoft.com/office/drawing/2014/main" id="{9E919CA8-2C89-F069-9B9B-8BE84C6A1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92" y="1435857"/>
            <a:ext cx="1579676" cy="118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#fatbombs hashtag on Twitter - Google Chrome">
            <a:extLst>
              <a:ext uri="{FF2B5EF4-FFF2-40B4-BE49-F238E27FC236}">
                <a16:creationId xmlns:a16="http://schemas.microsoft.com/office/drawing/2014/main" id="{E58001B4-F72B-8709-151D-5E612C0B1A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5" t="80849" r="35288" b="13243"/>
          <a:stretch/>
        </p:blipFill>
        <p:spPr>
          <a:xfrm>
            <a:off x="6829210" y="5487636"/>
            <a:ext cx="4825781" cy="913547"/>
          </a:xfrm>
          <a:prstGeom prst="rect">
            <a:avLst/>
          </a:prstGeom>
        </p:spPr>
      </p:pic>
      <p:pic>
        <p:nvPicPr>
          <p:cNvPr id="27" name="Picture 2" descr="Image result for dirty keto">
            <a:extLst>
              <a:ext uri="{FF2B5EF4-FFF2-40B4-BE49-F238E27FC236}">
                <a16:creationId xmlns:a16="http://schemas.microsoft.com/office/drawing/2014/main" id="{44F3DE3C-D679-9354-4D38-E4630C20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07" y="912066"/>
            <a:ext cx="3530491" cy="529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FE2F31-7CCB-AD87-DC85-EDD05E3379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68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27"/>
    </mc:Choice>
    <mc:Fallback>
      <p:transition spd="slow" advTm="7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4AF127-E95C-8BDF-7E49-906781390264}"/>
              </a:ext>
            </a:extLst>
          </p:cNvPr>
          <p:cNvSpPr txBox="1"/>
          <p:nvPr/>
        </p:nvSpPr>
        <p:spPr>
          <a:xfrm>
            <a:off x="599860" y="655502"/>
            <a:ext cx="3871802" cy="369332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it started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41EF0-2B19-EA69-A806-FF77AD732BF4}"/>
              </a:ext>
            </a:extLst>
          </p:cNvPr>
          <p:cNvSpPr txBox="1"/>
          <p:nvPr/>
        </p:nvSpPr>
        <p:spPr>
          <a:xfrm>
            <a:off x="6829210" y="655502"/>
            <a:ext cx="3871802" cy="369332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How it’s going</a:t>
            </a:r>
          </a:p>
        </p:txBody>
      </p:sp>
      <p:pic>
        <p:nvPicPr>
          <p:cNvPr id="2050" name="Picture 2" descr="Veg-VeganDietPyramid">
            <a:extLst>
              <a:ext uri="{FF2B5EF4-FFF2-40B4-BE49-F238E27FC236}">
                <a16:creationId xmlns:a16="http://schemas.microsoft.com/office/drawing/2014/main" id="{D0B51FAC-938D-CF6B-8991-A9A89B7B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0" y="1381539"/>
            <a:ext cx="3796872" cy="497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group of packages of food&#10;&#10;Description automatically generated with low confidence">
            <a:extLst>
              <a:ext uri="{FF2B5EF4-FFF2-40B4-BE49-F238E27FC236}">
                <a16:creationId xmlns:a16="http://schemas.microsoft.com/office/drawing/2014/main" id="{AD143D15-C2C6-6505-2ECF-FB212E17B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10" y="1910664"/>
            <a:ext cx="4223103" cy="429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149C5CB-DF2B-D5A3-D0F6-774B8B331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13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9"/>
    </mc:Choice>
    <mc:Fallback>
      <p:transition spd="slow" advTm="3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ED676-957B-0788-A2B6-C42C8BCFE0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A82121-E26A-FB83-4CB2-8719F045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7" y="1050801"/>
            <a:ext cx="5815495" cy="273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A8B92-A676-4AF4-1119-7C6B8DF79F35}"/>
              </a:ext>
            </a:extLst>
          </p:cNvPr>
          <p:cNvSpPr txBox="1"/>
          <p:nvPr/>
        </p:nvSpPr>
        <p:spPr>
          <a:xfrm>
            <a:off x="2238375" y="1050801"/>
            <a:ext cx="3705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NutriNet-Santé</a:t>
            </a:r>
            <a:r>
              <a:rPr lang="en-AU" dirty="0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Web-based survey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D660FC9-A0F5-A417-756A-C0915F074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436503"/>
              </p:ext>
            </p:extLst>
          </p:nvPr>
        </p:nvGraphicFramePr>
        <p:xfrm>
          <a:off x="2127252" y="4659313"/>
          <a:ext cx="8128000" cy="169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7541905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247471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630767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931881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070369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dirty="0"/>
                        <a:t>21,212</a:t>
                      </a:r>
                    </a:p>
                    <a:p>
                      <a:r>
                        <a:rPr lang="en-AU" dirty="0"/>
                        <a:t>Participants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Meat eaters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Pesco vegetarians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Vegetarians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Vegans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392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19,812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597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% energy from UPF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34312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A60DA1-DD39-6DB7-848C-ECC1E3FF8697}"/>
              </a:ext>
            </a:extLst>
          </p:cNvPr>
          <p:cNvSpPr txBox="1"/>
          <p:nvPr/>
        </p:nvSpPr>
        <p:spPr>
          <a:xfrm>
            <a:off x="7116555" y="1199656"/>
            <a:ext cx="4575175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CC0099"/>
              </a:buClr>
              <a:buSzPts val="1600"/>
            </a:pPr>
            <a:r>
              <a:rPr lang="en-US" sz="2400" b="1" dirty="0">
                <a:latin typeface="Poppins Light"/>
                <a:cs typeface="Poppins Light"/>
              </a:rPr>
              <a:t>Greater use of UPF associated with</a:t>
            </a:r>
          </a:p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 Light"/>
                <a:cs typeface="Poppins Light"/>
              </a:rPr>
              <a:t>Recent onset of adopting non-meat diet (p&lt; 0.001)</a:t>
            </a:r>
          </a:p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 Light"/>
                <a:cs typeface="Poppins Light"/>
              </a:rPr>
              <a:t>Age at adopting non-meat diet (p&lt; 0.001)</a:t>
            </a:r>
          </a:p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endParaRPr lang="en-US" sz="2400" b="1" dirty="0">
              <a:latin typeface="Poppins Light"/>
              <a:cs typeface="Poppins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DCE986-AC5A-C9B1-E1AE-026AD85B1A4A}"/>
              </a:ext>
            </a:extLst>
          </p:cNvPr>
          <p:cNvSpPr/>
          <p:nvPr/>
        </p:nvSpPr>
        <p:spPr>
          <a:xfrm>
            <a:off x="2127252" y="5676900"/>
            <a:ext cx="8223248" cy="78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888CC70-553A-A2D1-6D95-158C71EA5D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36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86"/>
    </mc:Choice>
    <mc:Fallback>
      <p:transition spd="slow" advTm="9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ED676-957B-0788-A2B6-C42C8BCFE0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pic>
        <p:nvPicPr>
          <p:cNvPr id="4" name="Picture 3" descr="A picture containing text, coffee cup, cup, coffee&#10;&#10;Description automatically generated">
            <a:extLst>
              <a:ext uri="{FF2B5EF4-FFF2-40B4-BE49-F238E27FC236}">
                <a16:creationId xmlns:a16="http://schemas.microsoft.com/office/drawing/2014/main" id="{6FDCA00F-FFD0-BDCB-982C-DCCF654AF0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5"/>
          <a:stretch/>
        </p:blipFill>
        <p:spPr>
          <a:xfrm>
            <a:off x="599860" y="1466791"/>
            <a:ext cx="3871802" cy="292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B2F3B-B42B-19BD-196A-E47166569FCE}"/>
              </a:ext>
            </a:extLst>
          </p:cNvPr>
          <p:cNvSpPr txBox="1"/>
          <p:nvPr/>
        </p:nvSpPr>
        <p:spPr>
          <a:xfrm>
            <a:off x="599860" y="655502"/>
            <a:ext cx="3871802" cy="369332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it started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CEAEB-AA34-DBE4-AAF3-62D5CF374BDE}"/>
              </a:ext>
            </a:extLst>
          </p:cNvPr>
          <p:cNvSpPr txBox="1"/>
          <p:nvPr/>
        </p:nvSpPr>
        <p:spPr>
          <a:xfrm>
            <a:off x="6829210" y="655502"/>
            <a:ext cx="3871802" cy="369332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How it’s going</a:t>
            </a:r>
          </a:p>
        </p:txBody>
      </p:sp>
      <p:pic>
        <p:nvPicPr>
          <p:cNvPr id="8" name="Picture 7" descr="A picture containing text, coffee cup, cup, coffee&#10;&#10;Description automatically generated">
            <a:extLst>
              <a:ext uri="{FF2B5EF4-FFF2-40B4-BE49-F238E27FC236}">
                <a16:creationId xmlns:a16="http://schemas.microsoft.com/office/drawing/2014/main" id="{447128C0-3C1F-0D48-83EA-80C015F180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9"/>
          <a:stretch/>
        </p:blipFill>
        <p:spPr>
          <a:xfrm>
            <a:off x="1731676" y="3429000"/>
            <a:ext cx="1722725" cy="292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box with a packet of fasting bar&#10;&#10;Description automatically generated with low confidence">
            <a:extLst>
              <a:ext uri="{FF2B5EF4-FFF2-40B4-BE49-F238E27FC236}">
                <a16:creationId xmlns:a16="http://schemas.microsoft.com/office/drawing/2014/main" id="{E09E62F1-3A01-98F1-1D63-CC49F9042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73" y="1245370"/>
            <a:ext cx="3905451" cy="407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28E04-1761-8A5C-0065-7B27B0ABD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77" y="5386476"/>
            <a:ext cx="6718645" cy="74933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DE62738-630E-8F14-A67D-CCF2E9D584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05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55"/>
    </mc:Choice>
    <mc:Fallback>
      <p:transition spd="slow" advTm="5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ED676-957B-0788-A2B6-C42C8BCFE0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pic>
        <p:nvPicPr>
          <p:cNvPr id="3" name="Picture 2" descr="A person and person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76149AEF-92D3-A956-BAF1-36B9FF522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29876" r="66852" b="52840"/>
          <a:stretch/>
        </p:blipFill>
        <p:spPr>
          <a:xfrm rot="5400000">
            <a:off x="647700" y="2755900"/>
            <a:ext cx="1270000" cy="8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C737B-17D9-5468-A405-7F0AD31C4CD3}"/>
              </a:ext>
            </a:extLst>
          </p:cNvPr>
          <p:cNvSpPr txBox="1"/>
          <p:nvPr/>
        </p:nvSpPr>
        <p:spPr>
          <a:xfrm>
            <a:off x="1727200" y="350416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/>
              <a:t>BurkeGPT</a:t>
            </a:r>
            <a:r>
              <a:rPr lang="en-AU" b="1" baseline="30000" dirty="0" err="1"/>
              <a:t>TM</a:t>
            </a:r>
            <a:endParaRPr lang="en-AU" b="1" dirty="0"/>
          </a:p>
        </p:txBody>
      </p:sp>
      <p:pic>
        <p:nvPicPr>
          <p:cNvPr id="5" name="Graphic 4" descr="Brainstorm outline">
            <a:extLst>
              <a:ext uri="{FF2B5EF4-FFF2-40B4-BE49-F238E27FC236}">
                <a16:creationId xmlns:a16="http://schemas.microsoft.com/office/drawing/2014/main" id="{989E3BED-08BD-0E99-F1E6-9E4EC532A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7200" y="2694802"/>
            <a:ext cx="914400" cy="91440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0E6A2B8-B794-3C1D-74B0-601CA35D3D35}"/>
              </a:ext>
            </a:extLst>
          </p:cNvPr>
          <p:cNvSpPr/>
          <p:nvPr/>
        </p:nvSpPr>
        <p:spPr>
          <a:xfrm>
            <a:off x="3798073" y="2199501"/>
            <a:ext cx="7259541" cy="2058173"/>
          </a:xfrm>
          <a:prstGeom prst="wedgeEllipseCallout">
            <a:avLst>
              <a:gd name="adj1" fmla="val -56430"/>
              <a:gd name="adj2" fmla="val 60264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Poppins" panose="00000500000000000000" pitchFamily="2" charset="0"/>
                <a:cs typeface="Poppins" panose="00000500000000000000" pitchFamily="2" charset="0"/>
              </a:rPr>
              <a:t>WHAT EVER DIET RELIGION YOU BELONG TO….</a:t>
            </a:r>
          </a:p>
          <a:p>
            <a:pPr algn="ctr"/>
            <a:endParaRPr lang="en-AU" sz="24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AU" sz="2400" b="1" dirty="0">
                <a:latin typeface="Poppins" panose="00000500000000000000" pitchFamily="2" charset="0"/>
                <a:cs typeface="Poppins" panose="00000500000000000000" pitchFamily="2" charset="0"/>
              </a:rPr>
              <a:t>BE YOUR BEST SELF!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8FD1C67-C746-FE3C-2F5C-C357C6B577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8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7"/>
    </mc:Choice>
    <mc:Fallback>
      <p:transition spd="slow" advTm="3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0;p34">
            <a:extLst>
              <a:ext uri="{FF2B5EF4-FFF2-40B4-BE49-F238E27FC236}">
                <a16:creationId xmlns:a16="http://schemas.microsoft.com/office/drawing/2014/main" id="{0F33E7CB-C481-DA68-DFCC-AEE58EE39341}"/>
              </a:ext>
            </a:extLst>
          </p:cNvPr>
          <p:cNvSpPr txBox="1"/>
          <p:nvPr/>
        </p:nvSpPr>
        <p:spPr>
          <a:xfrm>
            <a:off x="1417124" y="1021342"/>
            <a:ext cx="9054800" cy="27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lang="en" sz="3200" b="1" kern="0" dirty="0">
                <a:latin typeface="Poppins"/>
                <a:ea typeface="Arial"/>
                <a:cs typeface="Poppins"/>
                <a:sym typeface="Poppins"/>
              </a:rPr>
              <a:t>ULTRA PROCESSED FOODS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Tx/>
              <a:buNone/>
              <a:tabLst/>
              <a:defRPr/>
            </a:pPr>
            <a:r>
              <a:rPr lang="en" sz="3200" b="1" kern="0" dirty="0">
                <a:latin typeface="Poppins"/>
                <a:ea typeface="Arial"/>
                <a:cs typeface="Poppins"/>
                <a:sym typeface="Poppins"/>
              </a:rPr>
              <a:t>- THE NOVA SYSTEM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FB3BD-E3FA-1DDA-DEEB-306F435F53CF}"/>
              </a:ext>
            </a:extLst>
          </p:cNvPr>
          <p:cNvSpPr txBox="1"/>
          <p:nvPr/>
        </p:nvSpPr>
        <p:spPr>
          <a:xfrm>
            <a:off x="6634145" y="2266450"/>
            <a:ext cx="506013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 Light"/>
                <a:cs typeface="Poppins Light"/>
              </a:rPr>
              <a:t>Industrial processing</a:t>
            </a:r>
          </a:p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 Light"/>
                <a:cs typeface="Poppins Light"/>
              </a:rPr>
              <a:t>Formulations from substances derived from foods and additives, including novel food ingredients</a:t>
            </a:r>
          </a:p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 Light"/>
                <a:cs typeface="Poppins Light"/>
              </a:rPr>
              <a:t>Hyper-palatable</a:t>
            </a:r>
          </a:p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 Light"/>
                <a:cs typeface="Poppins Light"/>
              </a:rPr>
              <a:t>Long shelf life and packaging</a:t>
            </a:r>
          </a:p>
          <a:p>
            <a:pPr marL="342900" indent="-342900">
              <a:spcBef>
                <a:spcPts val="300"/>
              </a:spcBef>
              <a:buClr>
                <a:srgbClr val="CC009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 Light"/>
                <a:cs typeface="Poppins Light"/>
              </a:rPr>
              <a:t>Low cost/high profit margin</a:t>
            </a:r>
          </a:p>
        </p:txBody>
      </p:sp>
      <p:pic>
        <p:nvPicPr>
          <p:cNvPr id="8" name="Picture 7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020E7435-0B84-E4ED-CBC6-1852C8D0A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6" y="4906814"/>
            <a:ext cx="4018060" cy="162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rontiers | Impacts of Consumption of Ultra-Processed Foods on the  Maternal-Child Health: A Systematic Review">
            <a:extLst>
              <a:ext uri="{FF2B5EF4-FFF2-40B4-BE49-F238E27FC236}">
                <a16:creationId xmlns:a16="http://schemas.microsoft.com/office/drawing/2014/main" id="{C6B8263A-653C-9302-EBE2-6E47DAB8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53" y="1505578"/>
            <a:ext cx="5651846" cy="308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8B7AFB9-682C-464B-AC03-DEDFB5896A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37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57"/>
    </mc:Choice>
    <mc:Fallback>
      <p:transition spd="slow" advTm="10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1037CB12-67F8-9C1D-7884-3ABBBC01F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30053" r="12818" b="-30053"/>
          <a:stretch/>
        </p:blipFill>
        <p:spPr>
          <a:xfrm>
            <a:off x="0" y="3441960"/>
            <a:ext cx="5679424" cy="228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close-up of a person eating a sandwich&#10;&#10;Description automatically generated with medium confidence">
            <a:extLst>
              <a:ext uri="{FF2B5EF4-FFF2-40B4-BE49-F238E27FC236}">
                <a16:creationId xmlns:a16="http://schemas.microsoft.com/office/drawing/2014/main" id="{FFC78CB4-AEE4-D808-16F7-0134B2326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5"/>
            <a:ext cx="4815840" cy="2731822"/>
          </a:xfrm>
          <a:prstGeom prst="rect">
            <a:avLst/>
          </a:prstGeom>
        </p:spPr>
      </p:pic>
      <p:pic>
        <p:nvPicPr>
          <p:cNvPr id="11" name="Picture 10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1BB8E40C-92D1-A112-B725-4FEF60358F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1"/>
          <a:stretch/>
        </p:blipFill>
        <p:spPr>
          <a:xfrm>
            <a:off x="4000562" y="-14747"/>
            <a:ext cx="8247069" cy="2159681"/>
          </a:xfrm>
          <a:prstGeom prst="rect">
            <a:avLst/>
          </a:prstGeom>
        </p:spPr>
      </p:pic>
      <p:pic>
        <p:nvPicPr>
          <p:cNvPr id="7" name="Picture 6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57588EDC-35F0-F22C-8AE6-4CE82BE60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30" y="556236"/>
            <a:ext cx="2032104" cy="51437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9C1ADF-4E21-162C-9CBA-900240B659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0" b="12190"/>
          <a:stretch/>
        </p:blipFill>
        <p:spPr>
          <a:xfrm>
            <a:off x="5641778" y="6104092"/>
            <a:ext cx="6662093" cy="630176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54E6A9A-DA6E-F248-A0DB-E92CFF9C4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3" y="2142923"/>
            <a:ext cx="5531059" cy="127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96A368C4-1540-9C5F-A3EA-422C3EDF84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8506"/>
            <a:ext cx="6015756" cy="1537182"/>
          </a:xfrm>
          <a:prstGeom prst="rect">
            <a:avLst/>
          </a:prstGeom>
        </p:spPr>
      </p:pic>
      <p:sp>
        <p:nvSpPr>
          <p:cNvPr id="28" name="Rounded Rectangle 56">
            <a:extLst>
              <a:ext uri="{FF2B5EF4-FFF2-40B4-BE49-F238E27FC236}">
                <a16:creationId xmlns:a16="http://schemas.microsoft.com/office/drawing/2014/main" id="{517A92EB-70AF-684D-0955-EB54EF0909E3}"/>
              </a:ext>
            </a:extLst>
          </p:cNvPr>
          <p:cNvSpPr/>
          <p:nvPr/>
        </p:nvSpPr>
        <p:spPr>
          <a:xfrm>
            <a:off x="6382357" y="4735539"/>
            <a:ext cx="5554913" cy="1289873"/>
          </a:xfrm>
          <a:prstGeom prst="roundRect">
            <a:avLst>
              <a:gd name="adj" fmla="val 50000"/>
            </a:avLst>
          </a:prstGeom>
          <a:solidFill>
            <a:srgbClr val="BC72F0">
              <a:lumMod val="75000"/>
            </a:srgb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Professor Louise Burke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Chair of Sports Nutrition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Mary MacKillop Institute for Health Research </a:t>
            </a:r>
          </a:p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Australian Catholic University</a:t>
            </a:r>
          </a:p>
        </p:txBody>
      </p:sp>
      <p:sp>
        <p:nvSpPr>
          <p:cNvPr id="29" name="Rounded Rectangle 77">
            <a:extLst>
              <a:ext uri="{FF2B5EF4-FFF2-40B4-BE49-F238E27FC236}">
                <a16:creationId xmlns:a16="http://schemas.microsoft.com/office/drawing/2014/main" id="{6068630D-2F4C-E687-5041-EB4504A9C528}"/>
              </a:ext>
            </a:extLst>
          </p:cNvPr>
          <p:cNvSpPr/>
          <p:nvPr/>
        </p:nvSpPr>
        <p:spPr>
          <a:xfrm>
            <a:off x="5698547" y="2479958"/>
            <a:ext cx="6375400" cy="20773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45916D-A25D-95FC-B5CE-4D9BBBCDE77E}"/>
              </a:ext>
            </a:extLst>
          </p:cNvPr>
          <p:cNvSpPr txBox="1"/>
          <p:nvPr/>
        </p:nvSpPr>
        <p:spPr>
          <a:xfrm>
            <a:off x="5588901" y="3057505"/>
            <a:ext cx="6594692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228600">
              <a:defRPr/>
            </a:pPr>
            <a:r>
              <a:rPr lang="en-US" sz="3200" b="1" cap="all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Ultra-processed foods in sports nutrition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2847D3-C53D-C1C6-9488-C799783A8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875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98"/>
    </mc:Choice>
    <mc:Fallback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AFDF632-DF9D-E555-FB75-FFE3FAB76D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2" b="14518"/>
          <a:stretch/>
        </p:blipFill>
        <p:spPr>
          <a:xfrm>
            <a:off x="4040518" y="591811"/>
            <a:ext cx="3767323" cy="491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black screen&#10;&#10;Description automatically generated with low confidence">
            <a:extLst>
              <a:ext uri="{FF2B5EF4-FFF2-40B4-BE49-F238E27FC236}">
                <a16:creationId xmlns:a16="http://schemas.microsoft.com/office/drawing/2014/main" id="{7B069CD3-1C97-25A7-4D5C-6D23BAEF69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9" b="16519"/>
          <a:stretch/>
        </p:blipFill>
        <p:spPr>
          <a:xfrm>
            <a:off x="7986460" y="591811"/>
            <a:ext cx="4205540" cy="5674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95ED26A-37C1-9956-7A1B-6C0323513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b="75069"/>
          <a:stretch/>
        </p:blipFill>
        <p:spPr>
          <a:xfrm>
            <a:off x="66338" y="1019502"/>
            <a:ext cx="3528861" cy="147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oogle Shape;1301;p25" descr="the good the bad and the ugly - Google Search - Google Chrome">
            <a:extLst>
              <a:ext uri="{FF2B5EF4-FFF2-40B4-BE49-F238E27FC236}">
                <a16:creationId xmlns:a16="http://schemas.microsoft.com/office/drawing/2014/main" id="{820306F2-7A2D-9603-F633-1EF7829E3F4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122" y="3268718"/>
            <a:ext cx="3767323" cy="313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915744-8014-E7CB-3B7A-3788BD92E84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0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AC2B285-890B-AD65-DDA1-82B7721A00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75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57"/>
    </mc:Choice>
    <mc:Fallback>
      <p:transition spd="slow" advTm="4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35"/>
          <p:cNvSpPr txBox="1"/>
          <p:nvPr/>
        </p:nvSpPr>
        <p:spPr>
          <a:xfrm>
            <a:off x="347663" y="479743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algn="ctr" defTabSz="1219170">
              <a:buClr>
                <a:srgbClr val="7030A0"/>
              </a:buClr>
              <a:buSzPts val="2400"/>
            </a:pPr>
            <a:r>
              <a:rPr lang="en" sz="3200" b="1" kern="0" dirty="0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VALUABLE RESOURCES</a:t>
            </a:r>
            <a:endParaRPr sz="14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67AB8-DC7C-F405-4A9F-032EA1410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2"/>
          <a:stretch/>
        </p:blipFill>
        <p:spPr>
          <a:xfrm>
            <a:off x="86315" y="1094765"/>
            <a:ext cx="5241661" cy="466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1404;p34">
            <a:extLst>
              <a:ext uri="{FF2B5EF4-FFF2-40B4-BE49-F238E27FC236}">
                <a16:creationId xmlns:a16="http://schemas.microsoft.com/office/drawing/2014/main" id="{A41B7308-243E-8B15-6814-7464B95E939C}"/>
              </a:ext>
            </a:extLst>
          </p:cNvPr>
          <p:cNvSpPr txBox="1"/>
          <p:nvPr/>
        </p:nvSpPr>
        <p:spPr>
          <a:xfrm>
            <a:off x="962026" y="6061267"/>
            <a:ext cx="4168774" cy="58083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>
              <a:defRPr lang="en-US"/>
            </a:defPPr>
            <a:lvl2pPr marL="406390" lvl="1" defTabSz="1219170">
              <a:lnSpc>
                <a:spcPct val="110000"/>
              </a:lnSpc>
              <a:buClr>
                <a:srgbClr val="FFFFFF"/>
              </a:buClr>
              <a:buSzPts val="1400"/>
              <a:defRPr sz="1400" kern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defRPr>
            </a:lvl2pPr>
          </a:lstStyle>
          <a:p>
            <a:pPr lvl="1"/>
            <a:r>
              <a:rPr lang="en-AU" b="1" dirty="0">
                <a:sym typeface="Poppins Light"/>
              </a:rPr>
              <a:t>Forsyth &amp; Mantzioris, Br J </a:t>
            </a:r>
            <a:r>
              <a:rPr lang="en-AU" b="1" dirty="0" err="1">
                <a:sym typeface="Poppins Light"/>
              </a:rPr>
              <a:t>Nutr</a:t>
            </a:r>
            <a:r>
              <a:rPr lang="en-AU" b="1" dirty="0">
                <a:sym typeface="Poppins Light"/>
              </a:rPr>
              <a:t>. 2023; </a:t>
            </a:r>
            <a:r>
              <a:rPr lang="en-AU" b="1" dirty="0"/>
              <a:t>doi:10.1017/S0007114523000648</a:t>
            </a:r>
            <a:endParaRPr b="1" dirty="0"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CAA1E-B5C4-1C59-D322-376428ADC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" b="3258"/>
          <a:stretch/>
        </p:blipFill>
        <p:spPr>
          <a:xfrm>
            <a:off x="6096000" y="1630298"/>
            <a:ext cx="6009685" cy="348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04;p34">
            <a:extLst>
              <a:ext uri="{FF2B5EF4-FFF2-40B4-BE49-F238E27FC236}">
                <a16:creationId xmlns:a16="http://schemas.microsoft.com/office/drawing/2014/main" id="{9FB42A34-6468-50B5-632B-FB118DE7AC26}"/>
              </a:ext>
            </a:extLst>
          </p:cNvPr>
          <p:cNvSpPr txBox="1"/>
          <p:nvPr/>
        </p:nvSpPr>
        <p:spPr>
          <a:xfrm>
            <a:off x="6261100" y="6061268"/>
            <a:ext cx="5844586" cy="329281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>
              <a:defRPr lang="en-US"/>
            </a:defPPr>
            <a:lvl2pPr marL="406390" lvl="1" defTabSz="1219170">
              <a:lnSpc>
                <a:spcPct val="110000"/>
              </a:lnSpc>
              <a:buClr>
                <a:srgbClr val="FFFFFF"/>
              </a:buClr>
              <a:buSzPts val="1400"/>
              <a:defRPr sz="1400" kern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defRPr>
            </a:lvl2pPr>
          </a:lstStyle>
          <a:p>
            <a:pPr lvl="1"/>
            <a:r>
              <a:rPr lang="en-AU" b="1" dirty="0">
                <a:sym typeface="Poppins Light"/>
              </a:rPr>
              <a:t>Close et al. Int J Sport </a:t>
            </a:r>
            <a:r>
              <a:rPr lang="en-AU" b="1" dirty="0" err="1">
                <a:sym typeface="Poppins Light"/>
              </a:rPr>
              <a:t>Nutr</a:t>
            </a:r>
            <a:r>
              <a:rPr lang="en-AU" b="1" dirty="0">
                <a:sym typeface="Poppins Light"/>
              </a:rPr>
              <a:t> </a:t>
            </a:r>
            <a:r>
              <a:rPr lang="en-AU" b="1" dirty="0" err="1">
                <a:sym typeface="Poppins Light"/>
              </a:rPr>
              <a:t>Exerc</a:t>
            </a:r>
            <a:r>
              <a:rPr lang="en-AU" b="1" dirty="0">
                <a:sym typeface="Poppins Light"/>
              </a:rPr>
              <a:t> </a:t>
            </a:r>
            <a:r>
              <a:rPr lang="en-AU" b="1" dirty="0" err="1">
                <a:sym typeface="Poppins Light"/>
              </a:rPr>
              <a:t>Metab</a:t>
            </a:r>
            <a:r>
              <a:rPr lang="en-AU" b="1" dirty="0">
                <a:sym typeface="Poppins Light"/>
              </a:rPr>
              <a:t>. 2022; 32: 371-386</a:t>
            </a:r>
            <a:endParaRPr b="1" dirty="0"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BC18C-F240-1486-A832-B3F619D74D5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0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F58DC0F-B173-A993-8EA9-4ACF1B3E8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20"/>
    </mc:Choice>
    <mc:Fallback>
      <p:transition spd="slow" advTm="4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33"/>
          <p:cNvSpPr txBox="1"/>
          <p:nvPr/>
        </p:nvSpPr>
        <p:spPr>
          <a:xfrm>
            <a:off x="328613" y="881407"/>
            <a:ext cx="11229975" cy="47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algn="ctr" defTabSz="1219170">
              <a:buClr>
                <a:srgbClr val="7030A0"/>
              </a:buClr>
              <a:buSzPts val="2400"/>
            </a:pPr>
            <a:r>
              <a:rPr lang="en" sz="3200" b="1" kern="0" dirty="0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MY </a:t>
            </a:r>
            <a:r>
              <a:rPr lang="en" sz="32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DEFINITION OF (ULTRA)-PROCESSED </a:t>
            </a:r>
          </a:p>
          <a:p>
            <a:pPr algn="ctr" defTabSz="1219170">
              <a:buClr>
                <a:srgbClr val="7030A0"/>
              </a:buClr>
              <a:buSzPts val="2400"/>
            </a:pPr>
            <a:r>
              <a:rPr lang="en" sz="32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FOODS IN SPORTS NUTRITION</a:t>
            </a:r>
            <a:endParaRPr sz="14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EE7FA-B23E-04C8-13D5-3438790C9345}"/>
              </a:ext>
            </a:extLst>
          </p:cNvPr>
          <p:cNvSpPr txBox="1"/>
          <p:nvPr/>
        </p:nvSpPr>
        <p:spPr>
          <a:xfrm>
            <a:off x="328613" y="2596804"/>
            <a:ext cx="5591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CC0099"/>
              </a:buClr>
              <a:buSzPts val="1600"/>
            </a:pPr>
            <a:r>
              <a:rPr lang="en-US" b="1" dirty="0" err="1">
                <a:latin typeface="Poppins Light"/>
                <a:cs typeface="Poppins Light"/>
              </a:rPr>
              <a:t>Specialised</a:t>
            </a:r>
            <a:r>
              <a:rPr lang="en-US" b="1" dirty="0">
                <a:latin typeface="Poppins Light"/>
                <a:cs typeface="Poppins Light"/>
              </a:rPr>
              <a:t> products used by athletes to provide a convenient source of nutrients when it is impractical to consume everyday foods to meet sports nutrition goals.</a:t>
            </a:r>
            <a:endParaRPr lang="en-US" b="1" dirty="0">
              <a:latin typeface="Poppins Light"/>
              <a:cs typeface="Poppins Light"/>
              <a:sym typeface="Arial"/>
            </a:endParaRPr>
          </a:p>
        </p:txBody>
      </p:sp>
      <p:sp>
        <p:nvSpPr>
          <p:cNvPr id="9" name="Google Shape;1404;p34">
            <a:extLst>
              <a:ext uri="{FF2B5EF4-FFF2-40B4-BE49-F238E27FC236}">
                <a16:creationId xmlns:a16="http://schemas.microsoft.com/office/drawing/2014/main" id="{8044A2F7-6429-8B1A-9C02-316227DB4758}"/>
              </a:ext>
            </a:extLst>
          </p:cNvPr>
          <p:cNvSpPr txBox="1"/>
          <p:nvPr/>
        </p:nvSpPr>
        <p:spPr>
          <a:xfrm>
            <a:off x="573792" y="2014134"/>
            <a:ext cx="2951447" cy="408341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SPORTS FOODS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10" name="Google Shape;1404;p34">
            <a:extLst>
              <a:ext uri="{FF2B5EF4-FFF2-40B4-BE49-F238E27FC236}">
                <a16:creationId xmlns:a16="http://schemas.microsoft.com/office/drawing/2014/main" id="{A3C47564-30A6-ED04-2D86-9D96CB635CE5}"/>
              </a:ext>
            </a:extLst>
          </p:cNvPr>
          <p:cNvSpPr txBox="1"/>
          <p:nvPr/>
        </p:nvSpPr>
        <p:spPr>
          <a:xfrm>
            <a:off x="7888992" y="2014133"/>
            <a:ext cx="3868963" cy="408341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UPF/PF USED BY ATHLETES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83421-EF85-31A0-FC9B-5E144D55F481}"/>
              </a:ext>
            </a:extLst>
          </p:cNvPr>
          <p:cNvSpPr txBox="1"/>
          <p:nvPr/>
        </p:nvSpPr>
        <p:spPr>
          <a:xfrm>
            <a:off x="7194385" y="2699279"/>
            <a:ext cx="4961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CC0099"/>
              </a:buClr>
              <a:buSzPts val="1600"/>
            </a:pPr>
            <a:r>
              <a:rPr lang="en-US" b="1" dirty="0">
                <a:latin typeface="Poppins Light"/>
                <a:cs typeface="Poppins Light"/>
              </a:rPr>
              <a:t>UPF/PF consumed by athletes within their general diets, or for sports-related uses</a:t>
            </a:r>
            <a:endParaRPr lang="en-US" b="1" dirty="0">
              <a:latin typeface="Poppins Light"/>
              <a:cs typeface="Poppins Light"/>
              <a:sym typeface="Arial"/>
            </a:endParaRPr>
          </a:p>
        </p:txBody>
      </p:sp>
      <p:pic>
        <p:nvPicPr>
          <p:cNvPr id="1028" name="Picture 4" descr="Why did McDonald's call time on its Olympics sponsorship?">
            <a:extLst>
              <a:ext uri="{FF2B5EF4-FFF2-40B4-BE49-F238E27FC236}">
                <a16:creationId xmlns:a16="http://schemas.microsoft.com/office/drawing/2014/main" id="{A5E06F99-7B75-2BBF-22F3-91ACD5B2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385" y="3797133"/>
            <a:ext cx="2844965" cy="18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cDonald's extends Olympic Games partnership through to 2020 - Olympic News">
            <a:extLst>
              <a:ext uri="{FF2B5EF4-FFF2-40B4-BE49-F238E27FC236}">
                <a16:creationId xmlns:a16="http://schemas.microsoft.com/office/drawing/2014/main" id="{427805AD-050E-D082-F72C-635CF752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391150"/>
            <a:ext cx="31242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businesscard, screenshot, font&#10;&#10;Description automatically generated">
            <a:extLst>
              <a:ext uri="{FF2B5EF4-FFF2-40B4-BE49-F238E27FC236}">
                <a16:creationId xmlns:a16="http://schemas.microsoft.com/office/drawing/2014/main" id="{F39103DC-D318-31C5-1175-EDD47C347B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3" y="4086867"/>
            <a:ext cx="2378899" cy="27686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73CCE7-F56D-D43D-22F8-63FBA2D4FF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56" y="4062674"/>
            <a:ext cx="1207768" cy="1085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B0D8F4-8290-CA19-647C-041D5678FA12}"/>
              </a:ext>
            </a:extLst>
          </p:cNvPr>
          <p:cNvSpPr txBox="1"/>
          <p:nvPr/>
        </p:nvSpPr>
        <p:spPr>
          <a:xfrm>
            <a:off x="2740459" y="5032590"/>
            <a:ext cx="25763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F0"/>
                </a:solidFill>
              </a:rPr>
              <a:t>Sports drinks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F0"/>
                </a:solidFill>
              </a:rPr>
              <a:t>Sports gels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F0"/>
                </a:solidFill>
              </a:rPr>
              <a:t>Sports confectionery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F0"/>
                </a:solidFill>
              </a:rPr>
              <a:t>Sports 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F0"/>
                </a:solidFill>
              </a:rPr>
              <a:t>Protein powders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B0F0"/>
                </a:solidFill>
              </a:rPr>
              <a:t>Liquid meals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12A92-10E0-1F0F-FDC1-A70563CE410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0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A2B7D0C-FDD4-AC94-86BA-073A52B78F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09"/>
    </mc:Choice>
    <mc:Fallback>
      <p:transition spd="slow" advTm="5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9" grpId="0" animBg="1"/>
      <p:bldP spid="10" grpId="0" animBg="1"/>
      <p:bldP spid="11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55082" y="1637400"/>
            <a:ext cx="4811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79" indent="-285679" defTabSz="2286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Sports nutrition guidelines provide robust guidelines for amounts, types and timing of nutrients and food constituents, often around exercise</a:t>
            </a:r>
          </a:p>
          <a:p>
            <a:pPr marL="285679" indent="-285679" defTabSz="228600">
              <a:buFont typeface="Arial" panose="020B0604020202020204" pitchFamily="34" charset="0"/>
              <a:buChar char="•"/>
            </a:pPr>
            <a:endParaRPr lang="en-AU" sz="2000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defTabSz="228600"/>
            <a:endParaRPr lang="en-AU" sz="2000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6AD1B-AD3B-4B97-97AA-154A3E46A9D6}"/>
              </a:ext>
            </a:extLst>
          </p:cNvPr>
          <p:cNvSpPr txBox="1"/>
          <p:nvPr/>
        </p:nvSpPr>
        <p:spPr>
          <a:xfrm>
            <a:off x="153209" y="198773"/>
            <a:ext cx="109601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defRPr>
            </a:lvl1pPr>
          </a:lstStyle>
          <a:p>
            <a:pPr defTabSz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sz="2800" cap="all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uPF</a:t>
            </a:r>
            <a:r>
              <a:rPr lang="en-AU" sz="2800" cap="all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may bridge the gap between sports nutrition goals and  intake from “WHOLE” foods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50D7F-D259-420B-B6AD-270DDA8963A7}"/>
              </a:ext>
            </a:extLst>
          </p:cNvPr>
          <p:cNvSpPr/>
          <p:nvPr/>
        </p:nvSpPr>
        <p:spPr>
          <a:xfrm>
            <a:off x="381662" y="1659018"/>
            <a:ext cx="346841" cy="346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 dirty="0">
              <a:solidFill>
                <a:prstClr val="white"/>
              </a:solidFill>
              <a:latin typeface="Lato Light" panose="020F0502020204030203" pitchFamily="34" charset="0"/>
            </a:endParaRPr>
          </a:p>
        </p:txBody>
      </p:sp>
      <p:pic>
        <p:nvPicPr>
          <p:cNvPr id="3" name="Google Shape;1309;p26" descr="the good the bad and the ugly - Google Search - Google Chrome">
            <a:extLst>
              <a:ext uri="{FF2B5EF4-FFF2-40B4-BE49-F238E27FC236}">
                <a16:creationId xmlns:a16="http://schemas.microsoft.com/office/drawing/2014/main" id="{DDDB3E00-AE72-0D48-A29C-F2FAD639D6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0400" y="-21720"/>
            <a:ext cx="1371600" cy="293164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EDEF4C-9FD3-3057-1223-1F31F0C60DBD}"/>
              </a:ext>
            </a:extLst>
          </p:cNvPr>
          <p:cNvSpPr txBox="1"/>
          <p:nvPr/>
        </p:nvSpPr>
        <p:spPr>
          <a:xfrm>
            <a:off x="6340921" y="1864763"/>
            <a:ext cx="5016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79" indent="-285679" defTabSz="2286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Whole foods may not contain sufficient (or recognisable) amounts of nutrient needs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01C997-ED01-5303-8983-B11D11766842}"/>
              </a:ext>
            </a:extLst>
          </p:cNvPr>
          <p:cNvSpPr txBox="1"/>
          <p:nvPr/>
        </p:nvSpPr>
        <p:spPr>
          <a:xfrm>
            <a:off x="6340921" y="3062041"/>
            <a:ext cx="47332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79" indent="-285679" defTabSz="2286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food environment or opportunities to consume whole foods and fluids may not align to needs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102E8B-F9F6-6868-8885-C8504AE7AED5}"/>
              </a:ext>
            </a:extLst>
          </p:cNvPr>
          <p:cNvSpPr txBox="1"/>
          <p:nvPr/>
        </p:nvSpPr>
        <p:spPr>
          <a:xfrm>
            <a:off x="6340921" y="4537597"/>
            <a:ext cx="5163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79" indent="-285679" defTabSz="2286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 considerations may limit intake of sufficient amounts of whole foods</a:t>
            </a:r>
          </a:p>
        </p:txBody>
      </p:sp>
      <p:pic>
        <p:nvPicPr>
          <p:cNvPr id="27" name="Picture 26" descr="A picture containing stool, design, furniture, toy&#10;&#10;Description automatically generated with low confidence">
            <a:extLst>
              <a:ext uri="{FF2B5EF4-FFF2-40B4-BE49-F238E27FC236}">
                <a16:creationId xmlns:a16="http://schemas.microsoft.com/office/drawing/2014/main" id="{9AE7D1A6-9A2A-6B3B-2354-14EEB3D0ED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3" t="8333"/>
          <a:stretch/>
        </p:blipFill>
        <p:spPr>
          <a:xfrm>
            <a:off x="6959500" y="3274902"/>
            <a:ext cx="4350464" cy="32354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83710F9-98A9-A467-DCEF-8093B8FC93B6}"/>
              </a:ext>
            </a:extLst>
          </p:cNvPr>
          <p:cNvSpPr txBox="1"/>
          <p:nvPr/>
        </p:nvSpPr>
        <p:spPr>
          <a:xfrm rot="381146">
            <a:off x="6853910" y="3941925"/>
            <a:ext cx="176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AU" dirty="0"/>
              <a:t>Food or eating</a:t>
            </a:r>
          </a:p>
          <a:p>
            <a:r>
              <a:rPr lang="en-AU" dirty="0"/>
              <a:t>restrictions</a:t>
            </a:r>
          </a:p>
        </p:txBody>
      </p:sp>
      <p:pic>
        <p:nvPicPr>
          <p:cNvPr id="29" name="Picture 28" descr="A picture containing stool, design, furniture, toy&#10;&#10;Description automatically generated with low confidence">
            <a:extLst>
              <a:ext uri="{FF2B5EF4-FFF2-40B4-BE49-F238E27FC236}">
                <a16:creationId xmlns:a16="http://schemas.microsoft.com/office/drawing/2014/main" id="{F965435D-B25D-A101-8DE4-51380CB91A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t="8333" r="53204"/>
          <a:stretch/>
        </p:blipFill>
        <p:spPr>
          <a:xfrm>
            <a:off x="5367070" y="3658360"/>
            <a:ext cx="1361951" cy="32354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C355D8D-31EC-9479-DB7B-9A903ABE05D3}"/>
              </a:ext>
            </a:extLst>
          </p:cNvPr>
          <p:cNvSpPr txBox="1"/>
          <p:nvPr/>
        </p:nvSpPr>
        <p:spPr>
          <a:xfrm rot="498089">
            <a:off x="5065564" y="4311458"/>
            <a:ext cx="1964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Known/suitable </a:t>
            </a:r>
          </a:p>
          <a:p>
            <a:r>
              <a:rPr lang="en-AU" b="1" dirty="0">
                <a:solidFill>
                  <a:srgbClr val="FF0000"/>
                </a:solidFill>
              </a:rPr>
              <a:t>nutrient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ED2915-806C-3107-8E66-F9C45FB06EE9}"/>
              </a:ext>
            </a:extLst>
          </p:cNvPr>
          <p:cNvSpPr txBox="1"/>
          <p:nvPr/>
        </p:nvSpPr>
        <p:spPr>
          <a:xfrm rot="237516">
            <a:off x="8225367" y="380122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AU" dirty="0"/>
              <a:t>GI limits</a:t>
            </a:r>
          </a:p>
        </p:txBody>
      </p:sp>
      <p:pic>
        <p:nvPicPr>
          <p:cNvPr id="31" name="Picture 30" descr="A picture containing stool, design, furniture, toy&#10;&#10;Description automatically generated with low confidence">
            <a:extLst>
              <a:ext uri="{FF2B5EF4-FFF2-40B4-BE49-F238E27FC236}">
                <a16:creationId xmlns:a16="http://schemas.microsoft.com/office/drawing/2014/main" id="{11479F48-547B-909F-82B4-32701137ED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33" r="76289"/>
          <a:stretch/>
        </p:blipFill>
        <p:spPr>
          <a:xfrm>
            <a:off x="3732773" y="3622564"/>
            <a:ext cx="1361322" cy="32354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35B1832-A092-437B-74EE-4DF79DFBFB48}"/>
              </a:ext>
            </a:extLst>
          </p:cNvPr>
          <p:cNvSpPr txBox="1"/>
          <p:nvPr/>
        </p:nvSpPr>
        <p:spPr>
          <a:xfrm rot="237516">
            <a:off x="9240713" y="3649108"/>
            <a:ext cx="84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AU" dirty="0"/>
              <a:t>Safety</a:t>
            </a:r>
          </a:p>
        </p:txBody>
      </p:sp>
      <p:pic>
        <p:nvPicPr>
          <p:cNvPr id="34" name="Picture 33" descr="A picture containing text, screenshot, font, publication&#10;&#10;Description automatically generated">
            <a:extLst>
              <a:ext uri="{FF2B5EF4-FFF2-40B4-BE49-F238E27FC236}">
                <a16:creationId xmlns:a16="http://schemas.microsoft.com/office/drawing/2014/main" id="{66AFC54E-E85B-A0FB-ADF7-0E59F38AF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2" y="3452096"/>
            <a:ext cx="2754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A5E22E-1E74-FDAC-F2DD-64F5F8088D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02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47"/>
    </mc:Choice>
    <mc:Fallback>
      <p:transition spd="slow" advTm="5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  <p:bldP spid="18" grpId="0"/>
      <p:bldP spid="25" grpId="0"/>
      <p:bldP spid="24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4"/>
          <p:cNvSpPr txBox="1"/>
          <p:nvPr/>
        </p:nvSpPr>
        <p:spPr>
          <a:xfrm>
            <a:off x="424567" y="1059761"/>
            <a:ext cx="11134021" cy="30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b" anchorCtr="0">
            <a:noAutofit/>
          </a:bodyPr>
          <a:lstStyle/>
          <a:p>
            <a:pPr algn="ctr" defTabSz="1219170">
              <a:buClr>
                <a:srgbClr val="7030A0"/>
              </a:buClr>
              <a:buSzPts val="2400"/>
            </a:pPr>
            <a:r>
              <a:rPr lang="en" sz="3200" b="1" kern="0" dirty="0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32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CHARACTERISTICS OF UPF MAY ADDRESS                         SPORTS NUTRITION TARGETS</a:t>
            </a:r>
            <a:endParaRPr sz="14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04;p34">
            <a:extLst>
              <a:ext uri="{FF2B5EF4-FFF2-40B4-BE49-F238E27FC236}">
                <a16:creationId xmlns:a16="http://schemas.microsoft.com/office/drawing/2014/main" id="{61A3EE79-D051-894B-CF1C-95DCD2BB5273}"/>
              </a:ext>
            </a:extLst>
          </p:cNvPr>
          <p:cNvSpPr txBox="1"/>
          <p:nvPr/>
        </p:nvSpPr>
        <p:spPr>
          <a:xfrm>
            <a:off x="9240552" y="4703359"/>
            <a:ext cx="2951447" cy="72438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CONSISTENT COMPOSITION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3" name="Google Shape;1404;p34">
            <a:extLst>
              <a:ext uri="{FF2B5EF4-FFF2-40B4-BE49-F238E27FC236}">
                <a16:creationId xmlns:a16="http://schemas.microsoft.com/office/drawing/2014/main" id="{2F3A675A-F2EF-7983-B0B9-0D964ACF2197}"/>
              </a:ext>
            </a:extLst>
          </p:cNvPr>
          <p:cNvSpPr txBox="1"/>
          <p:nvPr/>
        </p:nvSpPr>
        <p:spPr>
          <a:xfrm>
            <a:off x="0" y="2036286"/>
            <a:ext cx="2951447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FOOD LABELS IDENTIFY NUTRIENT  QUANTITIES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sp>
        <p:nvSpPr>
          <p:cNvPr id="4" name="Google Shape;1404;p34">
            <a:extLst>
              <a:ext uri="{FF2B5EF4-FFF2-40B4-BE49-F238E27FC236}">
                <a16:creationId xmlns:a16="http://schemas.microsoft.com/office/drawing/2014/main" id="{9EFDC74A-E06F-A6AD-E6FB-25B07E401AB0}"/>
              </a:ext>
            </a:extLst>
          </p:cNvPr>
          <p:cNvSpPr txBox="1"/>
          <p:nvPr/>
        </p:nvSpPr>
        <p:spPr>
          <a:xfrm>
            <a:off x="9164664" y="2112985"/>
            <a:ext cx="3103222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PACKAGED TO PROVIDE USEFUL NUTRIENT AMOUNTS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5" name="Google Shape;1309;p26" descr="the good the bad and the ugly - Google Search - Google Chrome">
            <a:extLst>
              <a:ext uri="{FF2B5EF4-FFF2-40B4-BE49-F238E27FC236}">
                <a16:creationId xmlns:a16="http://schemas.microsoft.com/office/drawing/2014/main" id="{DE8627F1-F2A1-B50E-A1D1-1F6B75AF72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0686" y="-21720"/>
            <a:ext cx="701314" cy="1659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04;p34">
            <a:extLst>
              <a:ext uri="{FF2B5EF4-FFF2-40B4-BE49-F238E27FC236}">
                <a16:creationId xmlns:a16="http://schemas.microsoft.com/office/drawing/2014/main" id="{81A078AB-CF1D-489D-AFF3-0061BC5EE08B}"/>
              </a:ext>
            </a:extLst>
          </p:cNvPr>
          <p:cNvSpPr txBox="1"/>
          <p:nvPr/>
        </p:nvSpPr>
        <p:spPr>
          <a:xfrm>
            <a:off x="0" y="4703359"/>
            <a:ext cx="3106139" cy="1040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06390" lvl="1" defTabSz="1219170">
              <a:lnSpc>
                <a:spcPct val="110000"/>
              </a:lnSpc>
              <a:buClr>
                <a:srgbClr val="FFFFFF"/>
              </a:buClr>
              <a:buSzPts val="1400"/>
            </a:pPr>
            <a:r>
              <a:rPr lang="en-AU" sz="1867" b="1" kern="0" dirty="0">
                <a:solidFill>
                  <a:srgbClr val="FFFFFF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Poppins Light"/>
              </a:rPr>
              <a:t>FORMULATED TO INTEGRATE SEVERAL NUTRIENT GOALS </a:t>
            </a:r>
            <a:endParaRPr sz="1467" b="1" kern="0" dirty="0">
              <a:solidFill>
                <a:srgbClr val="000000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0" name="Picture 9" descr="A picture containing fruit, banana, saba banana, cooking plantain&#10;&#10;Description automatically generated">
            <a:extLst>
              <a:ext uri="{FF2B5EF4-FFF2-40B4-BE49-F238E27FC236}">
                <a16:creationId xmlns:a16="http://schemas.microsoft.com/office/drawing/2014/main" id="{21F88531-36C2-7C7C-F79C-02D170483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20" y="1969549"/>
            <a:ext cx="3762513" cy="1594059"/>
          </a:xfrm>
          <a:prstGeom prst="rect">
            <a:avLst/>
          </a:prstGeom>
        </p:spPr>
      </p:pic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6DEBAF1B-24EA-AC2F-0C4B-0760A80B7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10200" y="1635173"/>
            <a:ext cx="914400" cy="914400"/>
          </a:xfrm>
          <a:prstGeom prst="rect">
            <a:avLst/>
          </a:prstGeom>
        </p:spPr>
      </p:pic>
      <p:pic>
        <p:nvPicPr>
          <p:cNvPr id="3074" name="Picture 2" descr="NEVERSECOND C30 Energy Gel">
            <a:extLst>
              <a:ext uri="{FF2B5EF4-FFF2-40B4-BE49-F238E27FC236}">
                <a16:creationId xmlns:a16="http://schemas.microsoft.com/office/drawing/2014/main" id="{28BE3819-B32D-4839-9170-B0E285BA8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8"/>
          <a:stretch/>
        </p:blipFill>
        <p:spPr bwMode="auto">
          <a:xfrm>
            <a:off x="3125703" y="4070703"/>
            <a:ext cx="1685177" cy="2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3A900DCB-D96F-89C7-CE63-F95A19E47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51" y="4070703"/>
            <a:ext cx="2735135" cy="233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The new carbohydrate intake guidelines. Carbohydrate intake... | Download  Scientific Diagram">
            <a:extLst>
              <a:ext uri="{FF2B5EF4-FFF2-40B4-BE49-F238E27FC236}">
                <a16:creationId xmlns:a16="http://schemas.microsoft.com/office/drawing/2014/main" id="{E2551CAD-D623-19B2-3BC4-B7F64CD42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38"/>
          <a:stretch/>
        </p:blipFill>
        <p:spPr bwMode="auto">
          <a:xfrm>
            <a:off x="7272109" y="3291909"/>
            <a:ext cx="1816669" cy="3547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B4B26BF-02D5-561E-2714-AFF2F971C358}"/>
              </a:ext>
            </a:extLst>
          </p:cNvPr>
          <p:cNvSpPr/>
          <p:nvPr/>
        </p:nvSpPr>
        <p:spPr>
          <a:xfrm>
            <a:off x="3915632" y="6058592"/>
            <a:ext cx="2989135" cy="5956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108CB2-D46B-84AD-BEFC-0ECF7E97DB61}"/>
              </a:ext>
            </a:extLst>
          </p:cNvPr>
          <p:cNvSpPr/>
          <p:nvPr/>
        </p:nvSpPr>
        <p:spPr>
          <a:xfrm>
            <a:off x="3271919" y="1346764"/>
            <a:ext cx="5893739" cy="5470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78" name="Picture 6" descr="UP&amp;GO Energize Chocolate 400ml">
            <a:extLst>
              <a:ext uri="{FF2B5EF4-FFF2-40B4-BE49-F238E27FC236}">
                <a16:creationId xmlns:a16="http://schemas.microsoft.com/office/drawing/2014/main" id="{2659A0DC-FEE0-EEB7-81D8-70BB578E7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3" r="31403"/>
          <a:stretch/>
        </p:blipFill>
        <p:spPr bwMode="auto">
          <a:xfrm>
            <a:off x="4000489" y="2626486"/>
            <a:ext cx="1503922" cy="39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8" descr="Chobani Yogurt, Greek, Honey &amp; Cream, Blended - 5.3 oz">
            <a:extLst>
              <a:ext uri="{FF2B5EF4-FFF2-40B4-BE49-F238E27FC236}">
                <a16:creationId xmlns:a16="http://schemas.microsoft.com/office/drawing/2014/main" id="{F2E862E0-023E-E293-5832-8B1682C694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A8A4A841-6050-6DEE-402E-B2D4A881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248" y="3076723"/>
            <a:ext cx="3096675" cy="30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7A777EA-6A9F-A3E1-BE07-3D1E9CF1E029}"/>
              </a:ext>
            </a:extLst>
          </p:cNvPr>
          <p:cNvSpPr/>
          <p:nvPr/>
        </p:nvSpPr>
        <p:spPr>
          <a:xfrm>
            <a:off x="3155841" y="1324549"/>
            <a:ext cx="5893739" cy="5470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34B29E-1ACE-AD43-CC66-67F4A1AB9F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2941" y="2410925"/>
            <a:ext cx="1427038" cy="343037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19E67C6-105C-B9BA-1DE5-ED2621101064}"/>
              </a:ext>
            </a:extLst>
          </p:cNvPr>
          <p:cNvSpPr/>
          <p:nvPr/>
        </p:nvSpPr>
        <p:spPr>
          <a:xfrm>
            <a:off x="3436936" y="1368979"/>
            <a:ext cx="5893739" cy="5470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441FE33-7722-FE66-AAC9-7BAA53C59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2067"/>
              </p:ext>
            </p:extLst>
          </p:nvPr>
        </p:nvGraphicFramePr>
        <p:xfrm>
          <a:off x="3402454" y="1690557"/>
          <a:ext cx="5649997" cy="175807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100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/>
                        <a:t>Coffee</a:t>
                      </a:r>
                      <a:endParaRPr lang="en-A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013" marR="6128" marT="6131" marB="6131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/>
                        <a:t>Mean caffeine </a:t>
                      </a:r>
                      <a:endParaRPr lang="en-A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013" marR="6128" marT="6131" marB="6131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/>
                        <a:t>Range</a:t>
                      </a:r>
                      <a:endParaRPr lang="en-A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013" marR="6128" marT="6131" marB="6131" anchor="ctr"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6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Short black coffee* (variety of outlets)</a:t>
                      </a: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107 mg</a:t>
                      </a: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25-214 mg</a:t>
                      </a: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4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250</a:t>
                      </a:r>
                      <a:r>
                        <a:rPr lang="en-AU" sz="1400" b="1" baseline="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ml b</a:t>
                      </a: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rewed coffee (same outlet different days)</a:t>
                      </a: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400" b="1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130-282 mg</a:t>
                      </a:r>
                      <a:endParaRPr lang="en-AU" sz="1400" b="1" dirty="0">
                        <a:latin typeface="Poppins" panose="00000500000000000000" pitchFamily="2" charset="0"/>
                        <a:ea typeface="Calibri"/>
                        <a:cs typeface="Poppins" panose="00000500000000000000" pitchFamily="2" charset="0"/>
                      </a:endParaRPr>
                    </a:p>
                  </a:txBody>
                  <a:tcPr marL="216013" marR="6128" marT="6131" marB="61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4E75F163-3B11-B2D7-46CA-1A08C9F40F2C}"/>
              </a:ext>
            </a:extLst>
          </p:cNvPr>
          <p:cNvSpPr/>
          <p:nvPr/>
        </p:nvSpPr>
        <p:spPr>
          <a:xfrm>
            <a:off x="3610372" y="3528096"/>
            <a:ext cx="5608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latin typeface="BlinkMacSystemFont"/>
              </a:rPr>
              <a:t>*Desbrow  Food Chem </a:t>
            </a:r>
            <a:r>
              <a:rPr lang="en-US" b="1" dirty="0" err="1">
                <a:solidFill>
                  <a:srgbClr val="FF0066"/>
                </a:solidFill>
                <a:latin typeface="BlinkMacSystemFont"/>
              </a:rPr>
              <a:t>Toxicol</a:t>
            </a:r>
            <a:r>
              <a:rPr lang="en-US" b="1" dirty="0">
                <a:solidFill>
                  <a:srgbClr val="FF0066"/>
                </a:solidFill>
                <a:latin typeface="BlinkMacSystemFont"/>
              </a:rPr>
              <a:t>. 2007;45(9):1588-92.</a:t>
            </a:r>
            <a:endParaRPr lang="en-AU" b="1" dirty="0">
              <a:solidFill>
                <a:srgbClr val="FF0066"/>
              </a:solidFill>
            </a:endParaRPr>
          </a:p>
        </p:txBody>
      </p:sp>
      <p:pic>
        <p:nvPicPr>
          <p:cNvPr id="26" name="Picture 18" descr="PowerBar Gel Blasts Cola Energy Chews — CampSaver">
            <a:extLst>
              <a:ext uri="{FF2B5EF4-FFF2-40B4-BE49-F238E27FC236}">
                <a16:creationId xmlns:a16="http://schemas.microsoft.com/office/drawing/2014/main" id="{30EF083D-BA23-F51E-3609-1B8840ECA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8" r="19903" b="25628"/>
          <a:stretch/>
        </p:blipFill>
        <p:spPr bwMode="auto">
          <a:xfrm>
            <a:off x="3817027" y="4688119"/>
            <a:ext cx="1406198" cy="91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blue and white can of energy drink&#10;&#10;Description automatically generated with medium confidence">
            <a:extLst>
              <a:ext uri="{FF2B5EF4-FFF2-40B4-BE49-F238E27FC236}">
                <a16:creationId xmlns:a16="http://schemas.microsoft.com/office/drawing/2014/main" id="{AB78E191-6506-324E-C729-68C22342F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91" y="4510437"/>
            <a:ext cx="812485" cy="1761857"/>
          </a:xfrm>
          <a:prstGeom prst="rect">
            <a:avLst/>
          </a:prstGeom>
        </p:spPr>
      </p:pic>
      <p:pic>
        <p:nvPicPr>
          <p:cNvPr id="29" name="Picture 5" descr="Caffeine-addiction.jpg">
            <a:extLst>
              <a:ext uri="{FF2B5EF4-FFF2-40B4-BE49-F238E27FC236}">
                <a16:creationId xmlns:a16="http://schemas.microsoft.com/office/drawing/2014/main" id="{A0707DB7-AE41-F7D4-D2E1-70AB334768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43" y="3921194"/>
            <a:ext cx="1967138" cy="274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559CB-A1AD-A95D-6DD7-7A739AAC2E98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13" y="6404805"/>
            <a:ext cx="1876425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2550A77-067C-A318-031C-BC9C64B8A6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68"/>
    </mc:Choice>
    <mc:Fallback>
      <p:transition spd="slow" advTm="25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5" grpId="0" animBg="1"/>
      <p:bldP spid="16" grpId="0" animBg="1"/>
      <p:bldP spid="23" grpId="0" animBg="1"/>
      <p:bldP spid="30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0.9|45.9|46|36.1|3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32.8|17.9|1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24.3|30.3|31.5|3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0.3|2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4.7|20.6|14.9|37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8.6|32.1|17.7|6.1|14.2|31.7|20.8|30.9|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6.2|7.3|10.3|17.9|2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7|1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6.6|16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9.7|15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2.8|3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32.8|35.3|23.4|67.8|5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0.8|25.4|2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5.5|33|41.8|12.4|23.8|3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42.9|27.2|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5462</TotalTime>
  <Words>1520</Words>
  <Application>Microsoft Office PowerPoint</Application>
  <PresentationFormat>Widescreen</PresentationFormat>
  <Paragraphs>279</Paragraphs>
  <Slides>28</Slides>
  <Notes>12</Notes>
  <HiddenSlides>0</HiddenSlides>
  <MMClips>28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BlinkMacSystemFont</vt:lpstr>
      <vt:lpstr>Calibri</vt:lpstr>
      <vt:lpstr>Calibri Light</vt:lpstr>
      <vt:lpstr>Gill Sans MT</vt:lpstr>
      <vt:lpstr>Lato Light</vt:lpstr>
      <vt:lpstr>myriad-pro</vt:lpstr>
      <vt:lpstr>nyt-imperial</vt:lpstr>
      <vt:lpstr>open-sans</vt:lpstr>
      <vt:lpstr>Poppins</vt:lpstr>
      <vt:lpstr>Poppins Light</vt:lpstr>
      <vt:lpstr>Poppins Medium</vt:lpstr>
      <vt:lpstr>Office Theme</vt:lpstr>
      <vt:lpstr>1_Office Theme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Burke</dc:creator>
  <cp:lastModifiedBy>Louise Burke</cp:lastModifiedBy>
  <cp:revision>3</cp:revision>
  <dcterms:created xsi:type="dcterms:W3CDTF">2023-05-23T19:37:41Z</dcterms:created>
  <dcterms:modified xsi:type="dcterms:W3CDTF">2023-06-23T13:34:35Z</dcterms:modified>
</cp:coreProperties>
</file>